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41"/>
  </p:handoutMasterIdLst>
  <p:sldIdLst>
    <p:sldId id="256" r:id="rId3"/>
    <p:sldId id="258" r:id="rId5"/>
    <p:sldId id="257" r:id="rId6"/>
    <p:sldId id="259" r:id="rId7"/>
    <p:sldId id="260" r:id="rId8"/>
    <p:sldId id="262" r:id="rId9"/>
    <p:sldId id="264" r:id="rId10"/>
    <p:sldId id="263" r:id="rId11"/>
    <p:sldId id="265" r:id="rId12"/>
    <p:sldId id="266" r:id="rId13"/>
    <p:sldId id="267" r:id="rId14"/>
    <p:sldId id="270" r:id="rId15"/>
    <p:sldId id="272" r:id="rId16"/>
    <p:sldId id="274" r:id="rId17"/>
    <p:sldId id="273" r:id="rId18"/>
    <p:sldId id="271" r:id="rId19"/>
    <p:sldId id="278" r:id="rId20"/>
    <p:sldId id="279" r:id="rId21"/>
    <p:sldId id="280" r:id="rId22"/>
    <p:sldId id="281" r:id="rId23"/>
    <p:sldId id="282" r:id="rId24"/>
    <p:sldId id="283" r:id="rId25"/>
    <p:sldId id="284" r:id="rId26"/>
    <p:sldId id="285" r:id="rId27"/>
    <p:sldId id="286" r:id="rId28"/>
    <p:sldId id="287" r:id="rId29"/>
    <p:sldId id="288" r:id="rId30"/>
    <p:sldId id="292" r:id="rId31"/>
    <p:sldId id="289" r:id="rId32"/>
    <p:sldId id="290" r:id="rId33"/>
    <p:sldId id="295" r:id="rId34"/>
    <p:sldId id="296" r:id="rId35"/>
    <p:sldId id="297" r:id="rId36"/>
    <p:sldId id="298" r:id="rId37"/>
    <p:sldId id="301" r:id="rId38"/>
    <p:sldId id="302" r:id="rId39"/>
    <p:sldId id="299" r:id="rId4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05F2C04-C923-438B-8C0F-E0CD2BADF298}">
      <wppc:fontMis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4" Type="http://schemas.openxmlformats.org/officeDocument/2006/relationships/tableStyles" Target="tableStyles.xml"/><Relationship Id="rId43" Type="http://schemas.openxmlformats.org/officeDocument/2006/relationships/viewProps" Target="viewProps.xml"/><Relationship Id="rId42" Type="http://schemas.openxmlformats.org/officeDocument/2006/relationships/presProps" Target="presProps.xml"/><Relationship Id="rId41" Type="http://schemas.openxmlformats.org/officeDocument/2006/relationships/handoutMaster" Target="handoutMasters/handoutMaster1.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tags" Target="../tags/tag6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809582" y="2139336"/>
            <a:ext cx="10852237" cy="899167"/>
          </a:xfrm>
        </p:spPr>
        <p:txBody>
          <a:bodyPr/>
          <a:lstStyle/>
          <a:p>
            <a:r>
              <a:rPr lang="zh-CN" b="1">
                <a:solidFill>
                  <a:srgbClr val="FF0000"/>
                </a:solidFill>
                <a:latin typeface="楷体_GB2312" panose="02010609030101010101" charset="-122"/>
                <a:ea typeface="楷体_GB2312" panose="02010609030101010101" charset="-122"/>
                <a:cs typeface="楷体_GB2312" panose="02010609030101010101" charset="-122"/>
                <a:sym typeface="+mn-ea"/>
              </a:rPr>
              <a:t>《三峡》基础知识复习</a:t>
            </a:r>
            <a:endParaRPr lang="en-US" b="1">
              <a:latin typeface="楷体_GB2312" panose="02010609030101010101" charset="-122"/>
              <a:ea typeface="楷体_GB2312" panose="02010609030101010101" charset="-122"/>
              <a:cs typeface="楷体_GB2312" panose="02010609030101010101" charset="-122"/>
              <a:sym typeface="+mn-ea"/>
            </a:endParaRPr>
          </a:p>
          <a:p>
            <a:endParaRPr lang="zh-CN" altLang="en-US"/>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84505" y="508635"/>
            <a:ext cx="10557510" cy="2306955"/>
          </a:xfrm>
          <a:prstGeom prst="rect">
            <a:avLst/>
          </a:prstGeom>
          <a:noFill/>
          <a:ln w="9525">
            <a:noFill/>
          </a:ln>
        </p:spPr>
        <p:txBody>
          <a:bodyPr wrap="square">
            <a:spAutoFit/>
            <a:scene3d>
              <a:camera prst="orthographicFront"/>
              <a:lightRig rig="threePt" dir="t"/>
            </a:scene3d>
          </a:bodyPr>
          <a:p>
            <a:pPr indent="0"/>
            <a:r>
              <a:rPr lang="zh-CN" sz="4800" b="0">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请谈一谈作者在这篇文章中所表达的思想感情。（</a:t>
            </a:r>
            <a:r>
              <a:rPr lang="en-US" sz="4800" b="0">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cs typeface="Times New Roman" panose="02020603050405020304" charset="0"/>
              </a:rPr>
              <a:t>2</a:t>
            </a:r>
            <a:r>
              <a:rPr lang="zh-CN" sz="4800" b="0">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分）</a:t>
            </a:r>
            <a:r>
              <a:rPr lang="en-US" sz="4800" b="0">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cs typeface="Times New Roman" panose="02020603050405020304" charset="0"/>
              </a:rPr>
              <a:t>(2012</a:t>
            </a:r>
            <a:r>
              <a:rPr lang="zh-CN" sz="4800" b="0">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年湖南省株洲市</a:t>
            </a:r>
            <a:r>
              <a:rPr lang="en-US" sz="4800" b="0">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a:t>
            </a:r>
            <a:r>
              <a:rPr lang="en-US" sz="4800" b="0">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cs typeface="Times New Roman" panose="02020603050405020304" charset="0"/>
              </a:rPr>
              <a:t>   </a:t>
            </a:r>
            <a:endParaRPr lang="en-US" altLang="en-US" sz="4800" b="0">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cs typeface="Times New Roman" panose="02020603050405020304" charset="0"/>
            </a:endParaRPr>
          </a:p>
        </p:txBody>
      </p:sp>
      <p:sp>
        <p:nvSpPr>
          <p:cNvPr id="4" name="文本框 3"/>
          <p:cNvSpPr txBox="1"/>
          <p:nvPr/>
        </p:nvSpPr>
        <p:spPr>
          <a:xfrm>
            <a:off x="484505" y="3116580"/>
            <a:ext cx="10770235" cy="2159000"/>
          </a:xfrm>
          <a:prstGeom prst="rect">
            <a:avLst/>
          </a:prstGeom>
          <a:noFill/>
        </p:spPr>
        <p:txBody>
          <a:bodyPr wrap="square" rtlCol="0">
            <a:spAutoFit/>
          </a:bodyPr>
          <a:p>
            <a:pPr indent="0" algn="l">
              <a:lnSpc>
                <a:spcPct val="140000"/>
              </a:lnSpc>
            </a:pPr>
            <a:r>
              <a:rPr lang="zh-CN" sz="3200" b="1">
                <a:solidFill>
                  <a:srgbClr val="FF0000"/>
                </a:solidFill>
                <a:latin typeface="Calibri" panose="020F0502020204030204" charset="0"/>
                <a:ea typeface="宋体" panose="02010600030101010101" pitchFamily="2" charset="-122"/>
                <a:sym typeface="+mn-ea"/>
              </a:rPr>
              <a:t>传达了作者复杂微妙的心境，有赏月的欣喜与闲适，被贬官后的悲凉与苦闷，面对挫折的豁达与乐观。（任选两点即可，</a:t>
            </a:r>
            <a:r>
              <a:rPr lang="en-US" sz="3200" b="1">
                <a:solidFill>
                  <a:srgbClr val="FF0000"/>
                </a:solidFill>
                <a:latin typeface="Calibri" panose="020F0502020204030204" charset="0"/>
                <a:ea typeface="宋体" panose="02010600030101010101" pitchFamily="2" charset="-122"/>
                <a:cs typeface="Times New Roman" panose="02020603050405020304" charset="0"/>
                <a:sym typeface="+mn-ea"/>
              </a:rPr>
              <a:t>2</a:t>
            </a:r>
            <a:r>
              <a:rPr lang="zh-CN" sz="3200" b="1">
                <a:solidFill>
                  <a:srgbClr val="FF0000"/>
                </a:solidFill>
                <a:latin typeface="Calibri" panose="020F0502020204030204" charset="0"/>
                <a:ea typeface="宋体" panose="02010600030101010101" pitchFamily="2" charset="-122"/>
                <a:sym typeface="+mn-ea"/>
              </a:rPr>
              <a:t>分）</a:t>
            </a:r>
            <a:endParaRPr lang="zh-CN" altLang="en-US" sz="3200" b="1">
              <a:solidFill>
                <a:srgbClr val="FF0000"/>
              </a:solidFill>
              <a:latin typeface="Calibri" panose="020F05020202040302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15265" y="393700"/>
            <a:ext cx="11504930" cy="6069965"/>
          </a:xfrm>
          <a:prstGeom prst="rect">
            <a:avLst/>
          </a:prstGeom>
          <a:noFill/>
          <a:ln w="9525">
            <a:noFill/>
          </a:ln>
        </p:spPr>
        <p:txBody>
          <a:bodyPr wrap="square">
            <a:spAutoFit/>
          </a:bodyPr>
          <a:p>
            <a:pPr indent="0">
              <a:lnSpc>
                <a:spcPct val="120000"/>
              </a:lnSpc>
            </a:pPr>
            <a:r>
              <a:rPr lang="en-US" sz="3600" b="1">
                <a:latin typeface="黑体" panose="02010609060101010101" charset="-122"/>
                <a:ea typeface="黑体" panose="02010609060101010101" charset="-122"/>
                <a:cs typeface="黑体" panose="02010609060101010101" charset="-122"/>
              </a:rPr>
              <a:t>7.</a:t>
            </a:r>
            <a:r>
              <a:rPr lang="zh-CN" sz="3600" b="1">
                <a:latin typeface="黑体" panose="02010609060101010101" charset="-122"/>
                <a:ea typeface="黑体" panose="02010609060101010101" charset="-122"/>
                <a:cs typeface="黑体" panose="02010609060101010101" charset="-122"/>
              </a:rPr>
              <a:t>下列说法不正确的一项是（</a:t>
            </a:r>
            <a:r>
              <a:rPr lang="en-US" sz="3600" b="1">
                <a:latin typeface="黑体" panose="02010609060101010101" charset="-122"/>
                <a:ea typeface="黑体" panose="02010609060101010101" charset="-122"/>
                <a:cs typeface="黑体" panose="02010609060101010101" charset="-122"/>
                <a:sym typeface="+mn-ea"/>
              </a:rPr>
              <a:t> </a:t>
            </a:r>
            <a:r>
              <a:rPr lang="en-US" sz="3600" b="1">
                <a:latin typeface="黑体" panose="02010609060101010101" charset="-122"/>
                <a:ea typeface="黑体" panose="02010609060101010101" charset="-122"/>
                <a:cs typeface="黑体" panose="02010609060101010101" charset="-122"/>
              </a:rPr>
              <a:t>  </a:t>
            </a:r>
            <a:r>
              <a:rPr lang="zh-CN" sz="3600" b="1">
                <a:latin typeface="黑体" panose="02010609060101010101" charset="-122"/>
                <a:ea typeface="黑体" panose="02010609060101010101" charset="-122"/>
                <a:cs typeface="黑体" panose="02010609060101010101" charset="-122"/>
              </a:rPr>
              <a:t>）</a:t>
            </a:r>
            <a:r>
              <a:rPr lang="zh-CN" sz="3600" b="1">
                <a:solidFill>
                  <a:srgbClr val="FF0000"/>
                </a:solidFill>
                <a:latin typeface="黑体" panose="02010609060101010101" charset="-122"/>
                <a:ea typeface="黑体" panose="02010609060101010101" charset="-122"/>
                <a:cs typeface="黑体" panose="02010609060101010101" charset="-122"/>
              </a:rPr>
              <a:t>2015年重庆A卷</a:t>
            </a:r>
            <a:r>
              <a:rPr lang="en-US" sz="3600" b="1">
                <a:latin typeface="黑体" panose="02010609060101010101" charset="-122"/>
                <a:ea typeface="黑体" panose="02010609060101010101" charset="-122"/>
                <a:cs typeface="黑体" panose="02010609060101010101" charset="-122"/>
              </a:rPr>
              <a:t>A.</a:t>
            </a:r>
            <a:r>
              <a:rPr lang="zh-CN" sz="3600" b="1">
                <a:latin typeface="黑体" panose="02010609060101010101" charset="-122"/>
                <a:ea typeface="黑体" panose="02010609060101010101" charset="-122"/>
                <a:cs typeface="黑体" panose="02010609060101010101" charset="-122"/>
              </a:rPr>
              <a:t>文章以寥寥数语描绘了月夜小景，传达了作者复杂微妙的心境，语言凝练而又意味深长。</a:t>
            </a:r>
            <a:r>
              <a:rPr lang="en-US" sz="3600" b="1">
                <a:latin typeface="黑体" panose="02010609060101010101" charset="-122"/>
                <a:ea typeface="黑体" panose="02010609060101010101" charset="-122"/>
                <a:cs typeface="黑体" panose="02010609060101010101" charset="-122"/>
              </a:rPr>
              <a:t>B.</a:t>
            </a:r>
            <a:r>
              <a:rPr lang="zh-CN" sz="3600" b="1">
                <a:latin typeface="黑体" panose="02010609060101010101" charset="-122"/>
                <a:ea typeface="黑体" panose="02010609060101010101" charset="-122"/>
                <a:cs typeface="黑体" panose="02010609060101010101" charset="-122"/>
              </a:rPr>
              <a:t>文章第①②句叙事，交代了夜游的时间、地点、人物、起因，叙述自然流畅。</a:t>
            </a:r>
            <a:r>
              <a:rPr lang="en-US" sz="3600" b="1">
                <a:latin typeface="黑体" panose="02010609060101010101" charset="-122"/>
                <a:ea typeface="黑体" panose="02010609060101010101" charset="-122"/>
                <a:cs typeface="黑体" panose="02010609060101010101" charset="-122"/>
              </a:rPr>
              <a:t>C.</a:t>
            </a:r>
            <a:r>
              <a:rPr lang="zh-CN" sz="3600" b="1">
                <a:latin typeface="黑体" panose="02010609060101010101" charset="-122"/>
                <a:ea typeface="黑体" panose="02010609060101010101" charset="-122"/>
                <a:cs typeface="黑体" panose="02010609060101010101" charset="-122"/>
              </a:rPr>
              <a:t>文章第②③句中的“遂”“亦”二字流露出作者与张怀民相知的喜悦。</a:t>
            </a:r>
            <a:r>
              <a:rPr lang="en-US" sz="3600" b="1">
                <a:latin typeface="黑体" panose="02010609060101010101" charset="-122"/>
                <a:ea typeface="黑体" panose="02010609060101010101" charset="-122"/>
                <a:cs typeface="黑体" panose="02010609060101010101" charset="-122"/>
              </a:rPr>
              <a:t> D.</a:t>
            </a:r>
            <a:r>
              <a:rPr lang="zh-CN" sz="3600" b="1">
                <a:latin typeface="黑体" panose="02010609060101010101" charset="-122"/>
                <a:ea typeface="黑体" panose="02010609060101010101" charset="-122"/>
                <a:cs typeface="黑体" panose="02010609060101010101" charset="-122"/>
              </a:rPr>
              <a:t>作者描绘庭中景物极富特色：写月突出其明，写影突出其形，写水突出其清。</a:t>
            </a:r>
            <a:endParaRPr lang="zh-CN" altLang="en-US" sz="3600" b="1">
              <a:latin typeface="黑体" panose="02010609060101010101" charset="-122"/>
              <a:ea typeface="黑体" panose="02010609060101010101" charset="-122"/>
              <a:cs typeface="黑体" panose="02010609060101010101" charset="-122"/>
            </a:endParaRPr>
          </a:p>
        </p:txBody>
      </p:sp>
      <p:sp>
        <p:nvSpPr>
          <p:cNvPr id="4" name="文本框 3"/>
          <p:cNvSpPr txBox="1"/>
          <p:nvPr/>
        </p:nvSpPr>
        <p:spPr>
          <a:xfrm>
            <a:off x="6285230" y="393700"/>
            <a:ext cx="558165" cy="829945"/>
          </a:xfrm>
          <a:prstGeom prst="rect">
            <a:avLst/>
          </a:prstGeom>
          <a:noFill/>
        </p:spPr>
        <p:txBody>
          <a:bodyPr wrap="none" rtlCol="0">
            <a:spAutoFit/>
          </a:bodyPr>
          <a:p>
            <a:pPr algn="l"/>
            <a:r>
              <a:rPr lang="en-US" sz="4800">
                <a:solidFill>
                  <a:srgbClr val="FF0000"/>
                </a:solidFill>
                <a:latin typeface="Calibri" panose="020F0502020204030204" charset="0"/>
                <a:ea typeface="宋体" panose="02010600030101010101" pitchFamily="2" charset="-122"/>
                <a:cs typeface="Times New Roman" panose="02020603050405020304" charset="0"/>
                <a:sym typeface="+mn-ea"/>
              </a:rPr>
              <a:t>D</a:t>
            </a:r>
            <a:endParaRPr lang="en-US" altLang="en-US" sz="4800" b="0">
              <a:solidFill>
                <a:srgbClr val="FF0000"/>
              </a:solidFill>
              <a:latin typeface="Calibri" panose="020F0502020204030204" charset="0"/>
              <a:ea typeface="宋体" panose="02010600030101010101" pitchFamily="2"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058795" y="2494280"/>
            <a:ext cx="7256145" cy="922020"/>
          </a:xfrm>
          <a:prstGeom prst="rect">
            <a:avLst/>
          </a:prstGeom>
          <a:noFill/>
        </p:spPr>
        <p:txBody>
          <a:bodyPr wrap="square" rtlCol="0">
            <a:spAutoFit/>
          </a:bodyPr>
          <a:p>
            <a:r>
              <a:rPr lang="zh-CN" altLang="en-US" sz="5400" b="1">
                <a:solidFill>
                  <a:srgbClr val="FF0000"/>
                </a:solidFill>
              </a:rPr>
              <a:t>富贵不能淫   复习</a:t>
            </a:r>
            <a:endParaRPr lang="zh-CN" altLang="en-US" sz="5400" b="1">
              <a:solidFill>
                <a:srgbClr val="FF0000"/>
              </a:solidFill>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55557" y="767045"/>
            <a:ext cx="10852237" cy="5041355"/>
          </a:xfrm>
        </p:spPr>
        <p:txBody>
          <a:bodyPr/>
          <a:p>
            <a:r>
              <a:rPr lang="zh-CN" altLang="en-US" sz="3600"/>
              <a:t>1.孟子</a:t>
            </a:r>
            <a:r>
              <a:rPr lang="en-US" altLang="zh-CN" sz="3600"/>
              <a:t>,</a:t>
            </a:r>
            <a:r>
              <a:rPr lang="zh-CN" altLang="en-US" sz="3600"/>
              <a:t>名 </a:t>
            </a:r>
            <a:r>
              <a:rPr lang="en-US" altLang="zh-CN" sz="3600"/>
              <a:t>______</a:t>
            </a:r>
            <a:r>
              <a:rPr lang="zh-CN" altLang="en-US" sz="3600"/>
              <a:t>。他是</a:t>
            </a:r>
            <a:r>
              <a:rPr lang="en-US" altLang="zh-CN" sz="3600"/>
              <a:t>______</a:t>
            </a:r>
            <a:r>
              <a:rPr sz="3600"/>
              <a:t>时期学派代表人物之一，是</a:t>
            </a:r>
            <a:r>
              <a:rPr lang="zh-CN" altLang="en-US" sz="3600"/>
              <a:t>继孔子之后的又一位儒学大师，被尊称为“ </a:t>
            </a:r>
            <a:r>
              <a:rPr lang="en-US" altLang="zh-CN" sz="3600"/>
              <a:t>_______</a:t>
            </a:r>
            <a:r>
              <a:rPr lang="zh-CN" altLang="en-US" sz="3600"/>
              <a:t> ”。</a:t>
            </a:r>
            <a:endParaRPr lang="zh-CN" altLang="en-US" sz="3600"/>
          </a:p>
          <a:p>
            <a:r>
              <a:rPr lang="zh-CN" altLang="en-US" sz="3600"/>
              <a:t>《孟子》是记录</a:t>
            </a:r>
            <a:r>
              <a:rPr lang="en-US" altLang="zh-CN" sz="3600"/>
              <a:t>_________________</a:t>
            </a:r>
            <a:r>
              <a:rPr sz="3600"/>
              <a:t>的一部书</a:t>
            </a:r>
            <a:r>
              <a:rPr lang="zh-CN" altLang="en-US" sz="3600"/>
              <a:t>。</a:t>
            </a:r>
            <a:endParaRPr lang="zh-CN" altLang="en-US" sz="3600"/>
          </a:p>
          <a:p>
            <a:r>
              <a:rPr lang="zh-CN" altLang="en-US" sz="3600"/>
              <a:t>2. 我们常说的“四书”是指《           》《             》《             》《           》。</a:t>
            </a:r>
            <a:endParaRPr lang="zh-CN" altLang="en-US" sz="360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72415" y="104775"/>
            <a:ext cx="11646535" cy="5041265"/>
          </a:xfrm>
        </p:spPr>
        <p:txBody>
          <a:bodyPr/>
          <a:p>
            <a:pPr>
              <a:lnSpc>
                <a:spcPct val="130000"/>
              </a:lnSpc>
            </a:pPr>
            <a:r>
              <a:rPr lang="zh-CN" altLang="en-US" sz="3600"/>
              <a:t>      景春曰：“公孙衍、张仪岂不</a:t>
            </a:r>
            <a:r>
              <a:rPr lang="zh-CN" altLang="en-US" sz="3600">
                <a:solidFill>
                  <a:srgbClr val="FF0000"/>
                </a:solidFill>
              </a:rPr>
              <a:t>诚 大丈夫</a:t>
            </a:r>
            <a:r>
              <a:rPr lang="zh-CN" altLang="en-US" sz="3600"/>
              <a:t>哉？一怒而诸侯惧，安居而天下熄。”</a:t>
            </a:r>
            <a:endParaRPr lang="zh-CN" altLang="en-US" sz="3600"/>
          </a:p>
          <a:p>
            <a:pPr>
              <a:lnSpc>
                <a:spcPct val="130000"/>
              </a:lnSpc>
            </a:pPr>
            <a:r>
              <a:rPr lang="zh-CN" altLang="en-US" sz="3600"/>
              <a:t>      孟子曰：“是</a:t>
            </a:r>
            <a:r>
              <a:rPr lang="zh-CN" altLang="en-US" sz="3600">
                <a:solidFill>
                  <a:srgbClr val="FF0000"/>
                </a:solidFill>
              </a:rPr>
              <a:t>焉</a:t>
            </a:r>
            <a:r>
              <a:rPr lang="zh-CN" altLang="en-US" sz="3600"/>
              <a:t>得为大丈夫乎？子未学礼乎？丈夫之</a:t>
            </a:r>
            <a:r>
              <a:rPr lang="zh-CN" altLang="en-US" sz="3600">
                <a:solidFill>
                  <a:srgbClr val="FF0000"/>
                </a:solidFill>
              </a:rPr>
              <a:t>冠</a:t>
            </a:r>
            <a:r>
              <a:rPr lang="zh-CN" altLang="en-US" sz="3600"/>
              <a:t>也，父命之；女子之嫁也，母命之，往送之门，戒之曰：‘往之</a:t>
            </a:r>
            <a:r>
              <a:rPr lang="zh-CN" altLang="en-US" sz="3600">
                <a:solidFill>
                  <a:srgbClr val="FF0000"/>
                </a:solidFill>
              </a:rPr>
              <a:t>女</a:t>
            </a:r>
            <a:r>
              <a:rPr lang="zh-CN" altLang="en-US" sz="3600"/>
              <a:t>家，必敬必戒，无违夫子！’以顺为</a:t>
            </a:r>
            <a:r>
              <a:rPr lang="zh-CN" altLang="en-US" sz="3600">
                <a:solidFill>
                  <a:srgbClr val="FF0000"/>
                </a:solidFill>
              </a:rPr>
              <a:t>正</a:t>
            </a:r>
            <a:r>
              <a:rPr lang="zh-CN" altLang="en-US" sz="3600"/>
              <a:t>者，妾妇之道也。居天下之广居，立天下之正位，行天下之大道。得志，与民</a:t>
            </a:r>
            <a:r>
              <a:rPr lang="zh-CN" altLang="en-US" sz="3600">
                <a:solidFill>
                  <a:srgbClr val="FF0000"/>
                </a:solidFill>
              </a:rPr>
              <a:t>由</a:t>
            </a:r>
            <a:r>
              <a:rPr lang="zh-CN" altLang="en-US" sz="3600"/>
              <a:t>之；不得志，独行其道。富贵不能</a:t>
            </a:r>
            <a:r>
              <a:rPr lang="zh-CN" altLang="en-US" sz="3600">
                <a:solidFill>
                  <a:srgbClr val="FF0000"/>
                </a:solidFill>
              </a:rPr>
              <a:t>淫</a:t>
            </a:r>
            <a:r>
              <a:rPr lang="zh-CN" altLang="en-US" sz="3600"/>
              <a:t>，贫贱不能</a:t>
            </a:r>
            <a:r>
              <a:rPr lang="zh-CN" altLang="en-US" sz="3600">
                <a:solidFill>
                  <a:srgbClr val="FF0000"/>
                </a:solidFill>
              </a:rPr>
              <a:t>移</a:t>
            </a:r>
            <a:r>
              <a:rPr lang="zh-CN" altLang="en-US" sz="3600"/>
              <a:t>，威武不能</a:t>
            </a:r>
            <a:r>
              <a:rPr lang="zh-CN" altLang="en-US" sz="3600">
                <a:solidFill>
                  <a:srgbClr val="FF0000"/>
                </a:solidFill>
              </a:rPr>
              <a:t>屈</a:t>
            </a:r>
            <a:r>
              <a:rPr lang="zh-CN" altLang="en-US" sz="3600"/>
              <a:t>，此之</a:t>
            </a:r>
            <a:r>
              <a:rPr lang="zh-CN" altLang="en-US" sz="3600">
                <a:solidFill>
                  <a:srgbClr val="FF0000"/>
                </a:solidFill>
              </a:rPr>
              <a:t>谓</a:t>
            </a:r>
            <a:r>
              <a:rPr lang="zh-CN" altLang="en-US" sz="3600"/>
              <a:t>大丈夫。”</a:t>
            </a:r>
            <a:endParaRPr lang="zh-CN" altLang="en-US" sz="360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勾画记忆重点句子翻译：</a:t>
            </a:r>
            <a:endParaRPr lang="zh-CN" altLang="en-US"/>
          </a:p>
        </p:txBody>
      </p:sp>
      <p:sp>
        <p:nvSpPr>
          <p:cNvPr id="3" name="内容占位符 2"/>
          <p:cNvSpPr>
            <a:spLocks noGrp="1"/>
          </p:cNvSpPr>
          <p:nvPr>
            <p:ph idx="1"/>
          </p:nvPr>
        </p:nvSpPr>
        <p:spPr>
          <a:xfrm>
            <a:off x="1364615" y="1743075"/>
            <a:ext cx="8453120" cy="1848485"/>
          </a:xfrm>
        </p:spPr>
        <p:txBody>
          <a:bodyPr/>
          <a:p>
            <a:r>
              <a:rPr lang="zh-CN" altLang="en-US" sz="4400">
                <a:solidFill>
                  <a:srgbClr val="FF0000"/>
                </a:solidFill>
              </a:rPr>
              <a:t>居天下之广居，立天下之正位，行天下之大道。</a:t>
            </a:r>
            <a:endParaRPr lang="zh-CN" altLang="en-US" sz="4400">
              <a:solidFill>
                <a:srgbClr val="FF0000"/>
              </a:solidFill>
            </a:endParaRPr>
          </a:p>
          <a:p>
            <a:r>
              <a:rPr lang="zh-CN" altLang="en-US"/>
              <a:t>                                                                           </a:t>
            </a:r>
            <a:endParaRPr lang="zh-CN" altLang="en-US"/>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890" y="204470"/>
            <a:ext cx="11960225" cy="5041265"/>
          </a:xfrm>
        </p:spPr>
        <p:txBody>
          <a:bodyPr/>
          <a:p>
            <a:pPr>
              <a:lnSpc>
                <a:spcPct val="110000"/>
              </a:lnSpc>
            </a:pPr>
            <a:r>
              <a:rPr lang="zh-CN" altLang="en-US" sz="2800" b="1"/>
              <a:t>14.下西对文意理解表述</a:t>
            </a:r>
            <a:r>
              <a:rPr lang="zh-CN" altLang="en-US" sz="2800" b="1">
                <a:solidFill>
                  <a:srgbClr val="FF0000"/>
                </a:solidFill>
              </a:rPr>
              <a:t>有误</a:t>
            </a:r>
            <a:r>
              <a:rPr lang="zh-CN" altLang="en-US" sz="2800" b="1"/>
              <a:t>的一观是（      ）</a:t>
            </a:r>
            <a:r>
              <a:rPr lang="zh-CN" altLang="en-US" sz="2800" b="1">
                <a:solidFill>
                  <a:srgbClr val="FF0000"/>
                </a:solidFill>
              </a:rPr>
              <a:t>（</a:t>
            </a:r>
            <a:r>
              <a:rPr lang="en-US" altLang="zh-CN" sz="2800" b="1">
                <a:solidFill>
                  <a:srgbClr val="FF0000"/>
                </a:solidFill>
              </a:rPr>
              <a:t>2019</a:t>
            </a:r>
            <a:r>
              <a:rPr sz="2800" b="1">
                <a:solidFill>
                  <a:srgbClr val="FF0000"/>
                </a:solidFill>
              </a:rPr>
              <a:t>年中考题</a:t>
            </a:r>
            <a:r>
              <a:rPr lang="zh-CN" altLang="en-US" sz="2800" b="1">
                <a:solidFill>
                  <a:srgbClr val="FF0000"/>
                </a:solidFill>
              </a:rPr>
              <a:t>）</a:t>
            </a:r>
            <a:endParaRPr lang="zh-CN" altLang="en-US" sz="2800" b="1"/>
          </a:p>
          <a:p>
            <a:pPr>
              <a:lnSpc>
                <a:spcPct val="110000"/>
              </a:lnSpc>
            </a:pPr>
            <a:r>
              <a:rPr lang="zh-CN" altLang="en-US" sz="3200"/>
              <a:t>A.这篇驳论文，开篇摆出景春的观点，然后针对其“论点 ”和“论据”展开批驳。</a:t>
            </a:r>
            <a:endParaRPr lang="zh-CN" altLang="en-US" sz="3200"/>
          </a:p>
          <a:p>
            <a:pPr>
              <a:lnSpc>
                <a:spcPct val="110000"/>
              </a:lnSpc>
            </a:pPr>
            <a:r>
              <a:rPr lang="zh-CN" altLang="en-US" sz="3200"/>
              <a:t>B.作者运用排比句，增强文意的气势和感染力，揭示了大丈失的内涵。</a:t>
            </a:r>
            <a:endParaRPr lang="zh-CN" altLang="en-US" sz="3200"/>
          </a:p>
          <a:p>
            <a:pPr>
              <a:lnSpc>
                <a:spcPct val="110000"/>
              </a:lnSpc>
            </a:pPr>
            <a:r>
              <a:rPr lang="zh-CN" altLang="en-US" sz="3200"/>
              <a:t>C.古代读书人的理想是“穷则独善其身，达则兼济天下”与文中“得志，与民由之；不得志，独行其道”意思相近。</a:t>
            </a:r>
            <a:endParaRPr lang="zh-CN" altLang="en-US" sz="3200"/>
          </a:p>
          <a:p>
            <a:pPr>
              <a:lnSpc>
                <a:spcPct val="110000"/>
              </a:lnSpc>
            </a:pPr>
            <a:r>
              <a:rPr lang="zh-CN" altLang="en-US" sz="3200"/>
              <a:t>D. 文章运用了多种论证方法：“丈夫之冠”为举例论证；“广居”“正位”“大道”为道理论证；“得志”与“不得志”为对比论证。</a:t>
            </a:r>
            <a:endParaRPr lang="zh-CN" altLang="en-US" sz="3200"/>
          </a:p>
        </p:txBody>
      </p:sp>
      <p:sp>
        <p:nvSpPr>
          <p:cNvPr id="100" name="文本框 99"/>
          <p:cNvSpPr txBox="1"/>
          <p:nvPr/>
        </p:nvSpPr>
        <p:spPr>
          <a:xfrm>
            <a:off x="429260" y="6311265"/>
            <a:ext cx="11349355" cy="460375"/>
          </a:xfrm>
          <a:prstGeom prst="rect">
            <a:avLst/>
          </a:prstGeom>
          <a:noFill/>
          <a:ln w="9525">
            <a:noFill/>
          </a:ln>
        </p:spPr>
        <p:txBody>
          <a:bodyPr wrap="square">
            <a:spAutoFit/>
          </a:bodyPr>
          <a:p>
            <a:pPr indent="0"/>
            <a:r>
              <a:rPr lang="zh-CN" sz="2400" b="1">
                <a:solidFill>
                  <a:srgbClr val="FF0000"/>
                </a:solidFill>
                <a:ea typeface="宋体" panose="02010600030101010101" pitchFamily="2" charset="-122"/>
              </a:rPr>
              <a:t>D解析“广居”“正位”“大道”分别喻指“仁”“礼”“义”，运用了比喻论证）</a:t>
            </a:r>
            <a:endParaRPr lang="zh-CN" altLang="en-US" sz="2400" b="1">
              <a:solidFill>
                <a:srgbClr val="FF0000"/>
              </a:solidFill>
              <a:ea typeface="宋体" panose="02010600030101010101" pitchFamily="2"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1000"/>
                                        <p:tgtEl>
                                          <p:spTgt spid="100"/>
                                        </p:tgtEl>
                                      </p:cBhvr>
                                    </p:animEffect>
                                    <p:anim calcmode="lin" valueType="num">
                                      <p:cBhvr>
                                        <p:cTn id="8" dur="1000" fill="hold"/>
                                        <p:tgtEl>
                                          <p:spTgt spid="100"/>
                                        </p:tgtEl>
                                        <p:attrNameLst>
                                          <p:attrName>ppt_x</p:attrName>
                                        </p:attrNameLst>
                                      </p:cBhvr>
                                      <p:tavLst>
                                        <p:tav tm="0">
                                          <p:val>
                                            <p:strVal val="#ppt_x"/>
                                          </p:val>
                                        </p:tav>
                                        <p:tav tm="100000">
                                          <p:val>
                                            <p:strVal val="#ppt_x"/>
                                          </p:val>
                                        </p:tav>
                                      </p:tavLst>
                                    </p:anim>
                                    <p:anim calcmode="lin" valueType="num">
                                      <p:cBhvr>
                                        <p:cTn id="9"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1823085" y="2130425"/>
            <a:ext cx="9074785" cy="922020"/>
          </a:xfrm>
          <a:prstGeom prst="rect">
            <a:avLst/>
          </a:prstGeom>
          <a:noFill/>
        </p:spPr>
        <p:txBody>
          <a:bodyPr wrap="square" rtlCol="0">
            <a:spAutoFit/>
          </a:bodyPr>
          <a:p>
            <a:r>
              <a:rPr lang="zh-CN" altLang="en-US" sz="5400" b="1">
                <a:solidFill>
                  <a:srgbClr val="FF0000"/>
                </a:solidFill>
              </a:rPr>
              <a:t>生于忧患，死于安乐   </a:t>
            </a:r>
            <a:r>
              <a:rPr lang="zh-CN" altLang="en-US" sz="5400" b="1">
                <a:solidFill>
                  <a:schemeClr val="tx1"/>
                </a:solidFill>
                <a:effectLst>
                  <a:outerShdw blurRad="38100" dist="19050" dir="2700000" algn="tl" rotWithShape="0">
                    <a:schemeClr val="dk1">
                      <a:alpha val="40000"/>
                    </a:schemeClr>
                  </a:outerShdw>
                </a:effectLst>
              </a:rPr>
              <a:t>复习</a:t>
            </a:r>
            <a:endParaRPr lang="zh-CN" altLang="en-US" sz="5400" b="1">
              <a:solidFill>
                <a:schemeClr val="tx1"/>
              </a:solidFill>
              <a:effectLst>
                <a:outerShdw blurRad="38100" dist="19050" dir="2700000" algn="tl" rotWithShape="0">
                  <a:schemeClr val="dk1">
                    <a:alpha val="40000"/>
                  </a:schemeClr>
                </a:outerShdw>
              </a:effectLst>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40335" y="419735"/>
            <a:ext cx="11596370" cy="5041265"/>
          </a:xfrm>
        </p:spPr>
        <p:txBody>
          <a:bodyPr>
            <a:scene3d>
              <a:camera prst="orthographicFront"/>
              <a:lightRig rig="threePt" dir="t"/>
            </a:scene3d>
          </a:bodyPr>
          <a:p>
            <a:pPr>
              <a:lnSpc>
                <a:spcPct val="170000"/>
              </a:lnSpc>
            </a:pPr>
            <a:r>
              <a:rPr lang="en-US" altLang="zh-CN" sz="3200">
                <a:solidFill>
                  <a:schemeClr val="tx1"/>
                </a:solidFill>
                <a:effectLst>
                  <a:outerShdw blurRad="38100" dist="19050" dir="2700000" algn="tl" rotWithShape="0">
                    <a:schemeClr val="dk1">
                      <a:alpha val="40000"/>
                    </a:schemeClr>
                  </a:outerShdw>
                </a:effectLst>
              </a:rPr>
              <a:t>      </a:t>
            </a:r>
            <a:r>
              <a:rPr lang="zh-CN" altLang="en-US" sz="3200">
                <a:solidFill>
                  <a:schemeClr val="tx1"/>
                </a:solidFill>
                <a:effectLst>
                  <a:outerShdw blurRad="38100" dist="19050" dir="2700000" algn="tl" rotWithShape="0">
                    <a:schemeClr val="dk1">
                      <a:alpha val="40000"/>
                    </a:schemeClr>
                  </a:outerShdw>
                </a:effectLst>
              </a:rPr>
              <a:t>舜</a:t>
            </a:r>
            <a:r>
              <a:rPr lang="zh-CN" altLang="en-US" sz="3200">
                <a:solidFill>
                  <a:srgbClr val="FF0000"/>
                </a:solidFill>
                <a:effectLst>
                  <a:outerShdw blurRad="38100" dist="19050" dir="2700000" algn="tl" rotWithShape="0">
                    <a:schemeClr val="dk1">
                      <a:alpha val="40000"/>
                    </a:schemeClr>
                  </a:outerShdw>
                </a:effectLst>
              </a:rPr>
              <a:t>发</a:t>
            </a:r>
            <a:r>
              <a:rPr lang="zh-CN" altLang="en-US" sz="3200">
                <a:solidFill>
                  <a:schemeClr val="tx1"/>
                </a:solidFill>
                <a:effectLst>
                  <a:outerShdw blurRad="38100" dist="19050" dir="2700000" algn="tl" rotWithShape="0">
                    <a:schemeClr val="dk1">
                      <a:alpha val="40000"/>
                    </a:schemeClr>
                  </a:outerShdw>
                </a:effectLst>
              </a:rPr>
              <a:t>于畎亩之中，傅说</a:t>
            </a:r>
            <a:r>
              <a:rPr lang="zh-CN" altLang="en-US" sz="3200">
                <a:solidFill>
                  <a:srgbClr val="FF0000"/>
                </a:solidFill>
                <a:effectLst>
                  <a:outerShdw blurRad="38100" dist="19050" dir="2700000" algn="tl" rotWithShape="0">
                    <a:schemeClr val="dk1">
                      <a:alpha val="40000"/>
                    </a:schemeClr>
                  </a:outerShdw>
                </a:effectLst>
              </a:rPr>
              <a:t>举</a:t>
            </a:r>
            <a:r>
              <a:rPr lang="zh-CN" altLang="en-US" sz="3200">
                <a:solidFill>
                  <a:schemeClr val="tx1"/>
                </a:solidFill>
                <a:effectLst>
                  <a:outerShdw blurRad="38100" dist="19050" dir="2700000" algn="tl" rotWithShape="0">
                    <a:schemeClr val="dk1">
                      <a:alpha val="40000"/>
                    </a:schemeClr>
                  </a:outerShdw>
                </a:effectLst>
              </a:rPr>
              <a:t>于版筑之间，胶鬲举于鱼盐之中，管夷吾举于士，孙叔敖举于海，百里奚举于市。故天将降大任于</a:t>
            </a:r>
            <a:r>
              <a:rPr lang="zh-CN" altLang="en-US" sz="3200">
                <a:solidFill>
                  <a:srgbClr val="FF0000"/>
                </a:solidFill>
                <a:effectLst>
                  <a:outerShdw blurRad="38100" dist="19050" dir="2700000" algn="tl" rotWithShape="0">
                    <a:schemeClr val="dk1">
                      <a:alpha val="40000"/>
                    </a:schemeClr>
                  </a:outerShdw>
                </a:effectLst>
              </a:rPr>
              <a:t>是</a:t>
            </a:r>
            <a:r>
              <a:rPr lang="zh-CN" altLang="en-US" sz="3200">
                <a:solidFill>
                  <a:schemeClr val="tx1"/>
                </a:solidFill>
                <a:effectLst>
                  <a:outerShdw blurRad="38100" dist="19050" dir="2700000" algn="tl" rotWithShape="0">
                    <a:schemeClr val="dk1">
                      <a:alpha val="40000"/>
                    </a:schemeClr>
                  </a:outerShdw>
                </a:effectLst>
              </a:rPr>
              <a:t>人也，必先苦其心志，劳其筋骨，饿其体肤，</a:t>
            </a:r>
            <a:r>
              <a:rPr lang="zh-CN" altLang="en-US" sz="3200">
                <a:solidFill>
                  <a:srgbClr val="FF0000"/>
                </a:solidFill>
                <a:effectLst>
                  <a:outerShdw blurRad="38100" dist="19050" dir="2700000" algn="tl" rotWithShape="0">
                    <a:schemeClr val="dk1">
                      <a:alpha val="40000"/>
                    </a:schemeClr>
                  </a:outerShdw>
                </a:effectLst>
              </a:rPr>
              <a:t>空乏</a:t>
            </a:r>
            <a:r>
              <a:rPr lang="zh-CN" altLang="en-US" sz="3200">
                <a:solidFill>
                  <a:schemeClr val="tx1"/>
                </a:solidFill>
                <a:effectLst>
                  <a:outerShdw blurRad="38100" dist="19050" dir="2700000" algn="tl" rotWithShape="0">
                    <a:schemeClr val="dk1">
                      <a:alpha val="40000"/>
                    </a:schemeClr>
                  </a:outerShdw>
                </a:effectLst>
              </a:rPr>
              <a:t>其身，行</a:t>
            </a:r>
            <a:r>
              <a:rPr lang="zh-CN" altLang="en-US" sz="3200">
                <a:solidFill>
                  <a:srgbClr val="FF0000"/>
                </a:solidFill>
                <a:effectLst>
                  <a:outerShdw blurRad="38100" dist="19050" dir="2700000" algn="tl" rotWithShape="0">
                    <a:schemeClr val="dk1">
                      <a:alpha val="40000"/>
                    </a:schemeClr>
                  </a:outerShdw>
                </a:effectLst>
              </a:rPr>
              <a:t>拂乱</a:t>
            </a:r>
            <a:r>
              <a:rPr lang="zh-CN" altLang="en-US" sz="3200">
                <a:solidFill>
                  <a:schemeClr val="tx1"/>
                </a:solidFill>
                <a:effectLst>
                  <a:outerShdw blurRad="38100" dist="19050" dir="2700000" algn="tl" rotWithShape="0">
                    <a:schemeClr val="dk1">
                      <a:alpha val="40000"/>
                    </a:schemeClr>
                  </a:outerShdw>
                </a:effectLst>
              </a:rPr>
              <a:t>其所为，所以动心忍性，</a:t>
            </a:r>
            <a:r>
              <a:rPr lang="zh-CN" altLang="en-US" sz="3200">
                <a:solidFill>
                  <a:srgbClr val="FF0000"/>
                </a:solidFill>
                <a:effectLst>
                  <a:outerShdw blurRad="38100" dist="19050" dir="2700000" algn="tl" rotWithShape="0">
                    <a:schemeClr val="dk1">
                      <a:alpha val="40000"/>
                    </a:schemeClr>
                  </a:outerShdw>
                </a:effectLst>
              </a:rPr>
              <a:t>曾</a:t>
            </a:r>
            <a:r>
              <a:rPr lang="zh-CN" altLang="en-US" sz="3200">
                <a:solidFill>
                  <a:schemeClr val="tx1"/>
                </a:solidFill>
                <a:effectLst>
                  <a:outerShdw blurRad="38100" dist="19050" dir="2700000" algn="tl" rotWithShape="0">
                    <a:schemeClr val="dk1">
                      <a:alpha val="40000"/>
                    </a:schemeClr>
                  </a:outerShdw>
                </a:effectLst>
              </a:rPr>
              <a:t>益其所不能。</a:t>
            </a:r>
            <a:endParaRPr lang="zh-CN" altLang="en-US" sz="3200">
              <a:solidFill>
                <a:schemeClr val="tx1"/>
              </a:solidFill>
              <a:effectLst>
                <a:outerShdw blurRad="38100" dist="19050" dir="2700000" algn="tl" rotWithShape="0">
                  <a:schemeClr val="dk1">
                    <a:alpha val="40000"/>
                  </a:schemeClr>
                </a:outerShdw>
              </a:effectLst>
            </a:endParaRPr>
          </a:p>
          <a:p>
            <a:pPr>
              <a:lnSpc>
                <a:spcPct val="170000"/>
              </a:lnSpc>
            </a:pPr>
            <a:r>
              <a:rPr lang="zh-CN" altLang="en-US" sz="3200">
                <a:solidFill>
                  <a:schemeClr val="tx1"/>
                </a:solidFill>
                <a:effectLst>
                  <a:outerShdw blurRad="38100" dist="19050" dir="2700000" algn="tl" rotWithShape="0">
                    <a:schemeClr val="dk1">
                      <a:alpha val="40000"/>
                    </a:schemeClr>
                  </a:outerShdw>
                </a:effectLst>
              </a:rPr>
              <a:t>    人</a:t>
            </a:r>
            <a:r>
              <a:rPr lang="zh-CN" altLang="en-US" sz="3200">
                <a:solidFill>
                  <a:srgbClr val="FF0000"/>
                </a:solidFill>
                <a:effectLst>
                  <a:outerShdw blurRad="38100" dist="19050" dir="2700000" algn="tl" rotWithShape="0">
                    <a:schemeClr val="dk1">
                      <a:alpha val="40000"/>
                    </a:schemeClr>
                  </a:outerShdw>
                </a:effectLst>
              </a:rPr>
              <a:t>恒</a:t>
            </a:r>
            <a:r>
              <a:rPr lang="zh-CN" altLang="en-US" sz="3200">
                <a:solidFill>
                  <a:srgbClr val="FF0000"/>
                </a:solidFill>
                <a:effectLst>
                  <a:outerShdw blurRad="38100" dist="19050" dir="2700000" algn="tl" rotWithShape="0">
                    <a:schemeClr val="dk1">
                      <a:alpha val="40000"/>
                    </a:schemeClr>
                  </a:outerShdw>
                </a:effectLst>
              </a:rPr>
              <a:t>过</a:t>
            </a:r>
            <a:r>
              <a:rPr lang="zh-CN" altLang="en-US" sz="3200">
                <a:solidFill>
                  <a:schemeClr val="tx1"/>
                </a:solidFill>
                <a:effectLst>
                  <a:outerShdw blurRad="38100" dist="19050" dir="2700000" algn="tl" rotWithShape="0">
                    <a:schemeClr val="dk1">
                      <a:alpha val="40000"/>
                    </a:schemeClr>
                  </a:outerShdw>
                </a:effectLst>
              </a:rPr>
              <a:t>，然后能改</a:t>
            </a:r>
            <a:r>
              <a:rPr lang="zh-CN" altLang="en-US" sz="3200">
                <a:solidFill>
                  <a:schemeClr val="tx1"/>
                </a:solidFill>
                <a:effectLst>
                  <a:outerShdw blurRad="38100" dist="19050" dir="2700000" algn="tl" rotWithShape="0">
                    <a:schemeClr val="dk1">
                      <a:alpha val="40000"/>
                    </a:schemeClr>
                  </a:outerShdw>
                </a:effectLst>
              </a:rPr>
              <a:t>；</a:t>
            </a:r>
            <a:r>
              <a:rPr lang="zh-CN" altLang="en-US" sz="3200">
                <a:solidFill>
                  <a:schemeClr val="tx1"/>
                </a:solidFill>
                <a:effectLst>
                  <a:outerShdw blurRad="38100" dist="19050" dir="2700000" algn="tl" rotWithShape="0">
                    <a:schemeClr val="dk1">
                      <a:alpha val="40000"/>
                    </a:schemeClr>
                  </a:outerShdw>
                </a:effectLst>
              </a:rPr>
              <a:t>困于心，</a:t>
            </a:r>
            <a:r>
              <a:rPr lang="zh-CN" altLang="en-US" sz="3200">
                <a:solidFill>
                  <a:srgbClr val="FF0000"/>
                </a:solidFill>
                <a:effectLst>
                  <a:outerShdw blurRad="38100" dist="19050" dir="2700000" algn="tl" rotWithShape="0">
                    <a:schemeClr val="dk1">
                      <a:alpha val="40000"/>
                    </a:schemeClr>
                  </a:outerShdw>
                </a:effectLst>
              </a:rPr>
              <a:t>衡</a:t>
            </a:r>
            <a:r>
              <a:rPr lang="zh-CN" altLang="en-US" sz="3200">
                <a:solidFill>
                  <a:schemeClr val="tx1"/>
                </a:solidFill>
                <a:effectLst>
                  <a:outerShdw blurRad="38100" dist="19050" dir="2700000" algn="tl" rotWithShape="0">
                    <a:schemeClr val="dk1">
                      <a:alpha val="40000"/>
                    </a:schemeClr>
                  </a:outerShdw>
                </a:effectLst>
              </a:rPr>
              <a:t>于虑，而后</a:t>
            </a:r>
            <a:r>
              <a:rPr lang="zh-CN" altLang="en-US" sz="3200">
                <a:solidFill>
                  <a:srgbClr val="FF0000"/>
                </a:solidFill>
                <a:effectLst>
                  <a:outerShdw blurRad="38100" dist="19050" dir="2700000" algn="tl" rotWithShape="0">
                    <a:schemeClr val="dk1">
                      <a:alpha val="40000"/>
                    </a:schemeClr>
                  </a:outerShdw>
                </a:effectLst>
              </a:rPr>
              <a:t>作</a:t>
            </a:r>
            <a:r>
              <a:rPr lang="zh-CN" altLang="en-US" sz="3200">
                <a:solidFill>
                  <a:schemeClr val="tx1"/>
                </a:solidFill>
                <a:effectLst>
                  <a:outerShdw blurRad="38100" dist="19050" dir="2700000" algn="tl" rotWithShape="0">
                    <a:schemeClr val="dk1">
                      <a:alpha val="40000"/>
                    </a:schemeClr>
                  </a:outerShdw>
                </a:effectLst>
              </a:rPr>
              <a:t>；</a:t>
            </a:r>
            <a:r>
              <a:rPr lang="zh-CN" altLang="en-US" sz="3200">
                <a:solidFill>
                  <a:srgbClr val="FF0000"/>
                </a:solidFill>
                <a:effectLst>
                  <a:outerShdw blurRad="38100" dist="19050" dir="2700000" algn="tl" rotWithShape="0">
                    <a:schemeClr val="dk1">
                      <a:alpha val="40000"/>
                    </a:schemeClr>
                  </a:outerShdw>
                </a:effectLst>
              </a:rPr>
              <a:t>征</a:t>
            </a:r>
            <a:r>
              <a:rPr lang="zh-CN" altLang="en-US" sz="3200">
                <a:solidFill>
                  <a:schemeClr val="tx1"/>
                </a:solidFill>
                <a:effectLst>
                  <a:outerShdw blurRad="38100" dist="19050" dir="2700000" algn="tl" rotWithShape="0">
                    <a:schemeClr val="dk1">
                      <a:alpha val="40000"/>
                    </a:schemeClr>
                  </a:outerShdw>
                </a:effectLst>
              </a:rPr>
              <a:t>于色，</a:t>
            </a:r>
            <a:r>
              <a:rPr lang="zh-CN" altLang="en-US" sz="3200">
                <a:solidFill>
                  <a:srgbClr val="FF0000"/>
                </a:solidFill>
                <a:effectLst>
                  <a:outerShdw blurRad="38100" dist="19050" dir="2700000" algn="tl" rotWithShape="0">
                    <a:schemeClr val="dk1">
                      <a:alpha val="40000"/>
                    </a:schemeClr>
                  </a:outerShdw>
                </a:effectLst>
              </a:rPr>
              <a:t>发</a:t>
            </a:r>
            <a:r>
              <a:rPr lang="zh-CN" altLang="en-US" sz="3200">
                <a:solidFill>
                  <a:schemeClr val="tx1"/>
                </a:solidFill>
                <a:effectLst>
                  <a:outerShdw blurRad="38100" dist="19050" dir="2700000" algn="tl" rotWithShape="0">
                    <a:schemeClr val="dk1">
                      <a:alpha val="40000"/>
                    </a:schemeClr>
                  </a:outerShdw>
                </a:effectLst>
              </a:rPr>
              <a:t>于声，而后</a:t>
            </a:r>
            <a:r>
              <a:rPr lang="zh-CN" altLang="en-US" sz="3200">
                <a:solidFill>
                  <a:srgbClr val="FF0000"/>
                </a:solidFill>
                <a:effectLst>
                  <a:outerShdw blurRad="38100" dist="19050" dir="2700000" algn="tl" rotWithShape="0">
                    <a:schemeClr val="dk1">
                      <a:alpha val="40000"/>
                    </a:schemeClr>
                  </a:outerShdw>
                </a:effectLst>
              </a:rPr>
              <a:t>喻</a:t>
            </a:r>
            <a:r>
              <a:rPr lang="zh-CN" altLang="en-US" sz="3200">
                <a:solidFill>
                  <a:schemeClr val="tx1"/>
                </a:solidFill>
                <a:effectLst>
                  <a:outerShdw blurRad="38100" dist="19050" dir="2700000" algn="tl" rotWithShape="0">
                    <a:schemeClr val="dk1">
                      <a:alpha val="40000"/>
                    </a:schemeClr>
                  </a:outerShdw>
                </a:effectLst>
              </a:rPr>
              <a:t>。</a:t>
            </a:r>
            <a:r>
              <a:rPr lang="zh-CN" altLang="en-US" sz="3200">
                <a:solidFill>
                  <a:srgbClr val="FF0000"/>
                </a:solidFill>
                <a:effectLst>
                  <a:outerShdw blurRad="38100" dist="19050" dir="2700000" algn="tl" rotWithShape="0">
                    <a:schemeClr val="dk1">
                      <a:alpha val="40000"/>
                    </a:schemeClr>
                  </a:outerShdw>
                </a:effectLst>
              </a:rPr>
              <a:t>入</a:t>
            </a:r>
            <a:r>
              <a:rPr lang="zh-CN" altLang="en-US" sz="3200">
                <a:solidFill>
                  <a:schemeClr val="tx1"/>
                </a:solidFill>
                <a:effectLst>
                  <a:outerShdw blurRad="38100" dist="19050" dir="2700000" algn="tl" rotWithShape="0">
                    <a:schemeClr val="dk1">
                      <a:alpha val="40000"/>
                    </a:schemeClr>
                  </a:outerShdw>
                </a:effectLst>
              </a:rPr>
              <a:t>则无法家</a:t>
            </a:r>
            <a:r>
              <a:rPr lang="zh-CN" altLang="en-US" sz="3200">
                <a:solidFill>
                  <a:srgbClr val="FF0000"/>
                </a:solidFill>
                <a:effectLst>
                  <a:outerShdw blurRad="38100" dist="19050" dir="2700000" algn="tl" rotWithShape="0">
                    <a:schemeClr val="dk1">
                      <a:alpha val="40000"/>
                    </a:schemeClr>
                  </a:outerShdw>
                </a:effectLst>
              </a:rPr>
              <a:t>拂</a:t>
            </a:r>
            <a:r>
              <a:rPr lang="zh-CN" altLang="en-US" sz="3200">
                <a:solidFill>
                  <a:schemeClr val="tx1"/>
                </a:solidFill>
                <a:effectLst>
                  <a:outerShdw blurRad="38100" dist="19050" dir="2700000" algn="tl" rotWithShape="0">
                    <a:schemeClr val="dk1">
                      <a:alpha val="40000"/>
                    </a:schemeClr>
                  </a:outerShdw>
                </a:effectLst>
              </a:rPr>
              <a:t>士，</a:t>
            </a:r>
            <a:r>
              <a:rPr lang="zh-CN" altLang="en-US" sz="3200">
                <a:solidFill>
                  <a:srgbClr val="FF0000"/>
                </a:solidFill>
                <a:effectLst>
                  <a:outerShdw blurRad="38100" dist="19050" dir="2700000" algn="tl" rotWithShape="0">
                    <a:schemeClr val="dk1">
                      <a:alpha val="40000"/>
                    </a:schemeClr>
                  </a:outerShdw>
                </a:effectLst>
              </a:rPr>
              <a:t>出</a:t>
            </a:r>
            <a:r>
              <a:rPr lang="zh-CN" altLang="en-US" sz="3200">
                <a:solidFill>
                  <a:schemeClr val="tx1"/>
                </a:solidFill>
                <a:effectLst>
                  <a:outerShdw blurRad="38100" dist="19050" dir="2700000" algn="tl" rotWithShape="0">
                    <a:schemeClr val="dk1">
                      <a:alpha val="40000"/>
                    </a:schemeClr>
                  </a:outerShdw>
                </a:effectLst>
              </a:rPr>
              <a:t>则无敌国外患者，国</a:t>
            </a:r>
            <a:r>
              <a:rPr lang="zh-CN" altLang="en-US" sz="3200">
                <a:solidFill>
                  <a:srgbClr val="FF0000"/>
                </a:solidFill>
                <a:effectLst>
                  <a:outerShdw blurRad="38100" dist="19050" dir="2700000" algn="tl" rotWithShape="0">
                    <a:schemeClr val="dk1">
                      <a:alpha val="40000"/>
                    </a:schemeClr>
                  </a:outerShdw>
                </a:effectLst>
              </a:rPr>
              <a:t>恒</a:t>
            </a:r>
            <a:r>
              <a:rPr lang="zh-CN" altLang="en-US" sz="3200">
                <a:solidFill>
                  <a:schemeClr val="tx1"/>
                </a:solidFill>
                <a:effectLst>
                  <a:outerShdw blurRad="38100" dist="19050" dir="2700000" algn="tl" rotWithShape="0">
                    <a:schemeClr val="dk1">
                      <a:alpha val="40000"/>
                    </a:schemeClr>
                  </a:outerShdw>
                </a:effectLst>
              </a:rPr>
              <a:t>亡。然后知</a:t>
            </a:r>
            <a:r>
              <a:rPr lang="zh-CN" altLang="en-US" sz="3200">
                <a:solidFill>
                  <a:schemeClr val="tx1"/>
                </a:solidFill>
                <a:effectLst>
                  <a:outerShdw blurRad="38100" dist="19050" dir="2700000" algn="tl" rotWithShape="0">
                    <a:schemeClr val="dk1">
                      <a:alpha val="40000"/>
                    </a:schemeClr>
                  </a:outerShdw>
                </a:effectLst>
              </a:rPr>
              <a:t>生于忧患，而死于安乐也</a:t>
            </a:r>
            <a:r>
              <a:rPr lang="zh-CN" altLang="en-US" sz="3200">
                <a:solidFill>
                  <a:schemeClr val="tx1"/>
                </a:solidFill>
                <a:effectLst>
                  <a:outerShdw blurRad="38100" dist="19050" dir="2700000" algn="tl" rotWithShape="0">
                    <a:schemeClr val="dk1">
                      <a:alpha val="40000"/>
                    </a:schemeClr>
                  </a:outerShdw>
                </a:effectLst>
              </a:rPr>
              <a:t>。</a:t>
            </a:r>
            <a:endParaRPr lang="zh-CN" altLang="en-US" sz="3200">
              <a:solidFill>
                <a:schemeClr val="tx1"/>
              </a:solidFill>
              <a:effectLst>
                <a:outerShdw blurRad="38100" dist="19050" dir="2700000" algn="tl" rotWithShape="0">
                  <a:schemeClr val="dk1">
                    <a:alpha val="40000"/>
                  </a:schemeClr>
                </a:outerShdw>
              </a:effectLst>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04825" y="584200"/>
            <a:ext cx="10852150" cy="1451610"/>
          </a:xfrm>
        </p:spPr>
        <p:txBody>
          <a:bodyPr/>
          <a:p>
            <a:r>
              <a:rPr lang="zh-CN" altLang="en-US" sz="4000">
                <a:solidFill>
                  <a:srgbClr val="FF0000"/>
                </a:solidFill>
              </a:rPr>
              <a:t>使动用法</a:t>
            </a:r>
            <a:r>
              <a:rPr lang="en-US" altLang="zh-CN" sz="4000">
                <a:solidFill>
                  <a:srgbClr val="FF0000"/>
                </a:solidFill>
              </a:rPr>
              <a:t>——155</a:t>
            </a:r>
            <a:r>
              <a:rPr sz="4000">
                <a:solidFill>
                  <a:srgbClr val="FF0000"/>
                </a:solidFill>
              </a:rPr>
              <a:t>页</a:t>
            </a:r>
            <a:r>
              <a:rPr lang="en-US" altLang="zh-CN" sz="4000">
                <a:solidFill>
                  <a:srgbClr val="FF0000"/>
                </a:solidFill>
              </a:rPr>
              <a:t>3--</a:t>
            </a:r>
            <a:r>
              <a:rPr sz="4000">
                <a:solidFill>
                  <a:srgbClr val="FF0000"/>
                </a:solidFill>
              </a:rPr>
              <a:t>（</a:t>
            </a:r>
            <a:r>
              <a:rPr lang="en-US" altLang="zh-CN" sz="4000">
                <a:solidFill>
                  <a:srgbClr val="FF0000"/>
                </a:solidFill>
              </a:rPr>
              <a:t>1</a:t>
            </a:r>
            <a:r>
              <a:rPr sz="4000">
                <a:solidFill>
                  <a:srgbClr val="FF0000"/>
                </a:solidFill>
              </a:rPr>
              <a:t>）（</a:t>
            </a:r>
            <a:r>
              <a:rPr lang="en-US" altLang="zh-CN" sz="4000">
                <a:solidFill>
                  <a:srgbClr val="FF0000"/>
                </a:solidFill>
              </a:rPr>
              <a:t>2</a:t>
            </a:r>
            <a:r>
              <a:rPr sz="4000">
                <a:solidFill>
                  <a:srgbClr val="FF0000"/>
                </a:solidFill>
              </a:rPr>
              <a:t>）</a:t>
            </a:r>
            <a:endParaRPr sz="4000">
              <a:solidFill>
                <a:srgbClr val="FF0000"/>
              </a:solidFill>
            </a:endParaRPr>
          </a:p>
        </p:txBody>
      </p:sp>
      <p:sp>
        <p:nvSpPr>
          <p:cNvPr id="4" name="内容占位符 2"/>
          <p:cNvSpPr>
            <a:spLocks noGrp="1"/>
          </p:cNvSpPr>
          <p:nvPr/>
        </p:nvSpPr>
        <p:spPr>
          <a:xfrm>
            <a:off x="421640" y="2155825"/>
            <a:ext cx="11348085" cy="1451610"/>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sz="4000">
                <a:solidFill>
                  <a:srgbClr val="FF0000"/>
                </a:solidFill>
                <a:effectLst>
                  <a:outerShdw blurRad="38100" dist="19050" dir="2700000" algn="tl" rotWithShape="0">
                    <a:schemeClr val="dk1">
                      <a:alpha val="40000"/>
                    </a:schemeClr>
                  </a:outerShdw>
                </a:effectLst>
                <a:sym typeface="+mn-ea"/>
              </a:rPr>
              <a:t>入则无法家拂士，出则无敌国外患者，国恒亡。</a:t>
            </a:r>
            <a:endParaRPr sz="4000">
              <a:solidFill>
                <a:srgbClr val="FF0000"/>
              </a:solidFill>
              <a:effectLst>
                <a:outerShdw blurRad="38100" dist="19050" dir="2700000" algn="tl" rotWithShape="0">
                  <a:schemeClr val="dk1">
                    <a:alpha val="40000"/>
                  </a:schemeClr>
                </a:outerShdw>
              </a:effectLst>
              <a:sym typeface="+mn-ea"/>
            </a:endParaRPr>
          </a:p>
        </p:txBody>
      </p:sp>
      <p:sp>
        <p:nvSpPr>
          <p:cNvPr id="5" name="内容占位符 2"/>
          <p:cNvSpPr>
            <a:spLocks noGrp="1"/>
          </p:cNvSpPr>
          <p:nvPr/>
        </p:nvSpPr>
        <p:spPr>
          <a:xfrm>
            <a:off x="504825" y="3396615"/>
            <a:ext cx="10852150" cy="1451610"/>
          </a:xfrm>
          <a:prstGeom prst="rect">
            <a:avLst/>
          </a:prstGeo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70000"/>
              </a:lnSpc>
            </a:pPr>
            <a:r>
              <a:rPr sz="4000">
                <a:solidFill>
                  <a:srgbClr val="FF0000"/>
                </a:solidFill>
                <a:effectLst>
                  <a:outerShdw blurRad="38100" dist="19050" dir="2700000" algn="tl" rotWithShape="0">
                    <a:schemeClr val="dk1">
                      <a:alpha val="40000"/>
                    </a:schemeClr>
                  </a:outerShdw>
                </a:effectLst>
                <a:sym typeface="+mn-ea"/>
              </a:rPr>
              <a:t>然后知生于忧患，而死于安乐也。</a:t>
            </a:r>
            <a:endParaRPr sz="4000">
              <a:solidFill>
                <a:srgbClr val="FF0000"/>
              </a:solidFill>
              <a:effectLst>
                <a:outerShdw blurRad="38100" dist="19050" dir="2700000" algn="tl" rotWithShape="0">
                  <a:schemeClr val="dk1">
                    <a:alpha val="40000"/>
                  </a:schemeClr>
                </a:outerShdw>
              </a:effectLst>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285115" y="1296035"/>
            <a:ext cx="11927840" cy="1059180"/>
          </a:xfrm>
        </p:spPr>
        <p:txBody>
          <a:bodyPr/>
          <a:p>
            <a:r>
              <a:rPr sz="3200" b="1">
                <a:solidFill>
                  <a:srgbClr val="FF0000"/>
                </a:solidFill>
                <a:latin typeface="黑体" panose="02010609060101010101" charset="-122"/>
                <a:ea typeface="黑体" panose="02010609060101010101" charset="-122"/>
                <a:cs typeface="+mn-ea"/>
                <a:sym typeface="+mn-ea"/>
              </a:rPr>
              <a:t>郦道元</a:t>
            </a:r>
            <a:r>
              <a:rPr sz="3200" b="1">
                <a:solidFill>
                  <a:srgbClr val="000000"/>
                </a:solidFill>
                <a:latin typeface="Times New Roman" panose="02020603050405020304" charset="0"/>
                <a:ea typeface="宋体" panose="02010600030101010101" pitchFamily="2" charset="-122"/>
                <a:cs typeface="+mn-ea"/>
                <a:sym typeface="+mn-ea"/>
              </a:rPr>
              <a:t>，</a:t>
            </a:r>
            <a:r>
              <a:rPr sz="3200" b="1">
                <a:solidFill>
                  <a:srgbClr val="008080"/>
                </a:solidFill>
                <a:latin typeface="黑体" panose="02010609060101010101" charset="-122"/>
                <a:ea typeface="黑体" panose="02010609060101010101" charset="-122"/>
                <a:cs typeface="+mn-ea"/>
                <a:sym typeface="+mn-ea"/>
              </a:rPr>
              <a:t>字_______。范阳涿鹿人，南北朝</a:t>
            </a:r>
            <a:r>
              <a:rPr sz="3200" b="1">
                <a:solidFill>
                  <a:srgbClr val="008080"/>
                </a:solidFill>
                <a:latin typeface="黑体" panose="02010609060101010101" charset="-122"/>
                <a:ea typeface="黑体" panose="02010609060101010101" charset="-122"/>
                <a:cs typeface="+mn-ea"/>
                <a:sym typeface="+mn-ea"/>
              </a:rPr>
              <a:t>时</a:t>
            </a:r>
            <a:r>
              <a:rPr sz="3200" b="1">
                <a:solidFill>
                  <a:srgbClr val="008080"/>
                </a:solidFill>
                <a:latin typeface="黑体" panose="02010609060101010101" charset="-122"/>
                <a:ea typeface="黑体" panose="02010609060101010101" charset="-122"/>
                <a:cs typeface="+mn-ea"/>
                <a:sym typeface="+mn-ea"/>
              </a:rPr>
              <a:t>_______的</a:t>
            </a:r>
            <a:r>
              <a:rPr lang="en-US" altLang="zh-CN" sz="3200" b="1">
                <a:solidFill>
                  <a:srgbClr val="008080"/>
                </a:solidFill>
                <a:latin typeface="黑体" panose="02010609060101010101" charset="-122"/>
                <a:ea typeface="黑体" panose="02010609060101010101" charset="-122"/>
                <a:cs typeface="+mn-ea"/>
                <a:sym typeface="+mn-ea"/>
              </a:rPr>
              <a:t>______</a:t>
            </a:r>
            <a:r>
              <a:rPr sz="3200" b="1">
                <a:solidFill>
                  <a:srgbClr val="008080"/>
                </a:solidFill>
                <a:latin typeface="黑体" panose="02010609060101010101" charset="-122"/>
                <a:ea typeface="黑体" panose="02010609060101010101" charset="-122"/>
                <a:cs typeface="+mn-ea"/>
                <a:sym typeface="+mn-ea"/>
              </a:rPr>
              <a:t>学家。</a:t>
            </a:r>
            <a:endParaRPr sz="3200" b="1">
              <a:solidFill>
                <a:srgbClr val="008080"/>
              </a:solidFill>
              <a:latin typeface="黑体" panose="02010609060101010101" charset="-122"/>
              <a:ea typeface="黑体" panose="02010609060101010101" charset="-122"/>
              <a:cs typeface="+mn-ea"/>
              <a:sym typeface="+mn-ea"/>
            </a:endParaRPr>
          </a:p>
          <a:p>
            <a:r>
              <a:rPr sz="3200" b="1">
                <a:solidFill>
                  <a:srgbClr val="008080"/>
                </a:solidFill>
                <a:latin typeface="黑体" panose="02010609060101010101" charset="-122"/>
                <a:ea typeface="黑体" panose="02010609060101010101" charset="-122"/>
                <a:cs typeface="+mn-ea"/>
                <a:sym typeface="+mn-ea"/>
              </a:rPr>
              <a:t>他的著作很多，最有名的是</a:t>
            </a:r>
            <a:r>
              <a:rPr lang="en-US" altLang="zh-CN" sz="3200" b="1">
                <a:solidFill>
                  <a:srgbClr val="008080"/>
                </a:solidFill>
                <a:latin typeface="黑体" panose="02010609060101010101" charset="-122"/>
                <a:ea typeface="黑体" panose="02010609060101010101" charset="-122"/>
                <a:cs typeface="+mn-ea"/>
                <a:sym typeface="+mn-ea"/>
              </a:rPr>
              <a:t>____________</a:t>
            </a:r>
            <a:br>
              <a:rPr sz="3200" b="1">
                <a:solidFill>
                  <a:srgbClr val="008080"/>
                </a:solidFill>
                <a:latin typeface="黑体" panose="02010609060101010101" charset="-122"/>
                <a:ea typeface="黑体" panose="02010609060101010101" charset="-122"/>
                <a:cs typeface="+mn-ea"/>
                <a:sym typeface="+mn-ea"/>
              </a:rPr>
            </a:br>
            <a:endParaRPr lang="zh-CN" altLang="en-US" sz="3200" b="1" noProof="1" dirty="0">
              <a:solidFill>
                <a:srgbClr val="008080"/>
              </a:solidFill>
              <a:latin typeface="Times New Roman" panose="02020603050405020304" charset="0"/>
              <a:ea typeface="幼圆" panose="02010509060101010101" pitchFamily="1" charset="-122"/>
            </a:endParaRPr>
          </a:p>
          <a:p>
            <a:endParaRPr lang="zh-CN" altLang="en-US" sz="3200" b="1" noProof="1" dirty="0">
              <a:solidFill>
                <a:srgbClr val="008080"/>
              </a:solidFill>
              <a:latin typeface="Times New Roman" panose="02020603050405020304" charset="0"/>
              <a:ea typeface="幼圆" panose="02010509060101010101" pitchFamily="1" charset="-122"/>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24460" y="171450"/>
            <a:ext cx="12040870" cy="6380480"/>
          </a:xfrm>
        </p:spPr>
        <p:txBody>
          <a:bodyPr/>
          <a:p>
            <a:r>
              <a:rPr lang="zh-CN" altLang="en-US" sz="3600">
                <a:solidFill>
                  <a:srgbClr val="FF0000"/>
                </a:solidFill>
              </a:rPr>
              <a:t>3.下面对选文内容理解不正确的一项是（  ）</a:t>
            </a:r>
            <a:endParaRPr lang="zh-CN" altLang="en-US" sz="3600">
              <a:solidFill>
                <a:srgbClr val="FF0000"/>
              </a:solidFill>
            </a:endParaRPr>
          </a:p>
          <a:p>
            <a:r>
              <a:rPr lang="zh-CN" altLang="en-US" sz="3600"/>
              <a:t>A.选文第一段列举古代圣君贤臣起于微贱的事例作为论据。</a:t>
            </a:r>
            <a:endParaRPr lang="zh-CN" altLang="en-US" sz="3600"/>
          </a:p>
          <a:p>
            <a:r>
              <a:rPr lang="zh-CN" altLang="en-US" sz="3600"/>
              <a:t>B.选文第二段对所举事例加以概括，得出要增长才干，必须先经受艰苦磨练的观点。</a:t>
            </a:r>
            <a:endParaRPr lang="zh-CN" altLang="en-US" sz="3600"/>
          </a:p>
          <a:p>
            <a:r>
              <a:rPr lang="zh-CN" altLang="en-US" sz="3600"/>
              <a:t>C.文章的中心论点是：生于忧患，死于安乐。</a:t>
            </a:r>
            <a:endParaRPr lang="zh-CN" altLang="en-US" sz="3600"/>
          </a:p>
          <a:p>
            <a:r>
              <a:rPr lang="zh-CN" altLang="en-US" sz="3600"/>
              <a:t>D.选文先谈人，主要体现“死于安乐”；后论国，主要体现“生于忧患”</a:t>
            </a:r>
            <a:endParaRPr lang="zh-CN" altLang="en-US" sz="3600"/>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06375" y="250190"/>
            <a:ext cx="11778615" cy="6700520"/>
          </a:xfrm>
          <a:prstGeom prst="rect">
            <a:avLst/>
          </a:prstGeom>
          <a:noFill/>
          <a:ln w="9525">
            <a:noFill/>
          </a:ln>
        </p:spPr>
        <p:txBody>
          <a:bodyPr wrap="square">
            <a:spAutoFit/>
          </a:bodyPr>
          <a:p>
            <a:pPr marL="228600" indent="-228600" algn="l">
              <a:lnSpc>
                <a:spcPct val="130000"/>
              </a:lnSpc>
              <a:spcBef>
                <a:spcPts val="0"/>
              </a:spcBef>
              <a:spcAft>
                <a:spcPts val="1000"/>
              </a:spcAft>
              <a:buClrTx/>
              <a:buSzTx/>
              <a:buFont typeface="Arial" panose="020B0604020202020204" pitchFamily="34" charset="0"/>
            </a:pPr>
            <a:r>
              <a:rPr lang="en-US" altLang="zh-CN" sz="3600" b="0" spc="150">
                <a:solidFill>
                  <a:srgbClr val="FF0000"/>
                </a:solidFill>
                <a:uFillTx/>
              </a:rPr>
              <a:t>4</a:t>
            </a:r>
            <a:r>
              <a:rPr lang="zh-CN" altLang="en-US" sz="3600" b="0" spc="150">
                <a:solidFill>
                  <a:srgbClr val="FF0000"/>
                </a:solidFill>
                <a:uFillTx/>
              </a:rPr>
              <a:t>.下面对选文的分析，不正确的一项是（    ）</a:t>
            </a:r>
            <a:endParaRPr lang="zh-CN" altLang="en-US" sz="3600" b="0" spc="150">
              <a:solidFill>
                <a:srgbClr val="FF0000"/>
              </a:solidFill>
              <a:uFillTx/>
            </a:endParaRPr>
          </a:p>
          <a:p>
            <a:pPr marL="228600" indent="-228600" algn="l">
              <a:lnSpc>
                <a:spcPct val="130000"/>
              </a:lnSpc>
              <a:spcBef>
                <a:spcPts val="0"/>
              </a:spcBef>
              <a:spcAft>
                <a:spcPts val="1000"/>
              </a:spcAft>
              <a:buClrTx/>
              <a:buSzTx/>
              <a:buFont typeface="Arial" panose="020B0604020202020204" pitchFamily="34" charset="0"/>
            </a:pPr>
            <a:r>
              <a:rPr lang="zh-CN" altLang="en-US" sz="3600" b="0" spc="150">
                <a:solidFill>
                  <a:schemeClr val="tx1">
                    <a:lumMod val="75000"/>
                    <a:lumOff val="25000"/>
                  </a:schemeClr>
                </a:solidFill>
                <a:uFillTx/>
              </a:rPr>
              <a:t> A.选文第一自然段列举古代贤士的事例，说明有成就的人必先经历苦难的磨练。 B.选文第二自然段先提出中心论点，再论述一个国家如果没有内忧外患将导致灭亡。C.从选文可以看出，“困于心，衡于虑而后作”是造就人才的主观因素。D.选文善用排比，而且句式灵活，既增添了气势，也给人以美感。</a:t>
            </a:r>
            <a:endParaRPr lang="zh-CN" altLang="en-US" sz="3600" spc="150">
              <a:solidFill>
                <a:schemeClr val="tx1">
                  <a:lumMod val="75000"/>
                  <a:lumOff val="25000"/>
                </a:schemeClr>
              </a:solidFill>
              <a:uFillTx/>
            </a:endParaRP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812540" y="2194560"/>
            <a:ext cx="4915535" cy="922020"/>
          </a:xfrm>
          <a:prstGeom prst="rect">
            <a:avLst/>
          </a:prstGeom>
          <a:noFill/>
        </p:spPr>
        <p:txBody>
          <a:bodyPr wrap="square" rtlCol="0">
            <a:spAutoFit/>
          </a:bodyPr>
          <a:p>
            <a:r>
              <a:rPr lang="zh-CN" altLang="en-US" sz="5400" b="1">
                <a:solidFill>
                  <a:srgbClr val="FF0000"/>
                </a:solidFill>
              </a:rPr>
              <a:t>愚公移山   </a:t>
            </a:r>
            <a:r>
              <a:rPr lang="zh-CN" altLang="en-US" sz="5400" b="1">
                <a:solidFill>
                  <a:schemeClr val="tx1"/>
                </a:solidFill>
                <a:effectLst>
                  <a:outerShdw blurRad="38100" dist="19050" dir="2700000" algn="tl" rotWithShape="0">
                    <a:schemeClr val="dk1">
                      <a:alpha val="40000"/>
                    </a:schemeClr>
                  </a:outerShdw>
                </a:effectLst>
              </a:rPr>
              <a:t>复习</a:t>
            </a:r>
            <a:endParaRPr lang="zh-CN" altLang="en-US" sz="5400" b="1">
              <a:solidFill>
                <a:schemeClr val="tx1"/>
              </a:solidFill>
              <a:effectLst>
                <a:outerShdw blurRad="38100" dist="19050" dir="2700000" algn="tl" rotWithShape="0">
                  <a:schemeClr val="dk1">
                    <a:alpha val="40000"/>
                  </a:schemeClr>
                </a:outerShdw>
              </a:effectLst>
            </a:endParaRP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8890" y="24130"/>
            <a:ext cx="12173585" cy="6809740"/>
          </a:xfrm>
          <a:prstGeom prst="rect">
            <a:avLst/>
          </a:prstGeom>
          <a:noFill/>
        </p:spPr>
        <p:txBody>
          <a:bodyPr wrap="square" rtlCol="0" anchor="t">
            <a:spAutoFit/>
          </a:bodyPr>
          <a:p>
            <a:pPr>
              <a:lnSpc>
                <a:spcPct val="120000"/>
              </a:lnSpc>
            </a:pPr>
            <a:r>
              <a:rPr lang="en-US" altLang="zh-CN" sz="2800"/>
              <a:t>      </a:t>
            </a:r>
            <a:r>
              <a:rPr lang="zh-CN" altLang="en-US" sz="2800"/>
              <a:t>太行、王屋二山，</a:t>
            </a:r>
            <a:r>
              <a:rPr lang="zh-CN" altLang="en-US" sz="2800" b="1">
                <a:solidFill>
                  <a:srgbClr val="FF0000"/>
                </a:solidFill>
              </a:rPr>
              <a:t>方</a:t>
            </a:r>
            <a:r>
              <a:rPr lang="zh-CN" altLang="en-US" sz="2800"/>
              <a:t>七百里，高万仞，本在冀州之南，河阳之北。</a:t>
            </a:r>
            <a:endParaRPr lang="zh-CN" altLang="en-US" sz="2800"/>
          </a:p>
          <a:p>
            <a:pPr>
              <a:lnSpc>
                <a:spcPct val="120000"/>
              </a:lnSpc>
            </a:pPr>
            <a:r>
              <a:rPr lang="zh-CN" altLang="en-US" sz="2800"/>
              <a:t>      北山愚公者，年</a:t>
            </a:r>
            <a:r>
              <a:rPr lang="zh-CN" altLang="en-US" sz="2800" b="1">
                <a:solidFill>
                  <a:srgbClr val="FF0000"/>
                </a:solidFill>
              </a:rPr>
              <a:t>且</a:t>
            </a:r>
            <a:r>
              <a:rPr lang="zh-CN" altLang="en-US" sz="2800"/>
              <a:t>九十，面山而居。</a:t>
            </a:r>
            <a:r>
              <a:rPr lang="zh-CN" altLang="en-US" sz="2800" b="1">
                <a:solidFill>
                  <a:srgbClr val="FF0000"/>
                </a:solidFill>
              </a:rPr>
              <a:t>惩</a:t>
            </a:r>
            <a:r>
              <a:rPr lang="zh-CN" altLang="en-US" sz="2800"/>
              <a:t>山北之</a:t>
            </a:r>
            <a:r>
              <a:rPr lang="zh-CN" altLang="en-US" sz="2800" b="1">
                <a:solidFill>
                  <a:srgbClr val="FF0000"/>
                </a:solidFill>
              </a:rPr>
              <a:t>塞</a:t>
            </a:r>
            <a:r>
              <a:rPr lang="zh-CN" altLang="en-US" sz="2800"/>
              <a:t>，出入之</a:t>
            </a:r>
            <a:r>
              <a:rPr lang="zh-CN" altLang="en-US" sz="2800" b="1">
                <a:solidFill>
                  <a:srgbClr val="FF0000"/>
                </a:solidFill>
              </a:rPr>
              <a:t>迂</a:t>
            </a:r>
            <a:r>
              <a:rPr lang="zh-CN" altLang="en-US" sz="2800"/>
              <a:t>也，聚室而谋曰：“吾与汝</a:t>
            </a:r>
            <a:r>
              <a:rPr lang="zh-CN" altLang="en-US" sz="2800" b="1">
                <a:solidFill>
                  <a:srgbClr val="FF0000"/>
                </a:solidFill>
              </a:rPr>
              <a:t>毕</a:t>
            </a:r>
            <a:r>
              <a:rPr lang="zh-CN" altLang="en-US" sz="2800"/>
              <a:t>力平险，指通豫南，达于汉阴，可乎？”杂然相</a:t>
            </a:r>
            <a:r>
              <a:rPr lang="zh-CN" altLang="en-US" sz="2800" b="1">
                <a:solidFill>
                  <a:srgbClr val="FF0000"/>
                </a:solidFill>
              </a:rPr>
              <a:t>许</a:t>
            </a:r>
            <a:r>
              <a:rPr lang="zh-CN" altLang="en-US" sz="2800"/>
              <a:t>。其妻献疑曰：“</a:t>
            </a:r>
            <a:r>
              <a:rPr lang="zh-CN" altLang="en-US" sz="2800" b="1">
                <a:solidFill>
                  <a:srgbClr val="FF0000"/>
                </a:solidFill>
              </a:rPr>
              <a:t>以</a:t>
            </a:r>
            <a:r>
              <a:rPr lang="zh-CN" altLang="en-US" sz="2800"/>
              <a:t>君之力，曾不能损魁父之丘，如太行、王屋何？</a:t>
            </a:r>
            <a:r>
              <a:rPr lang="zh-CN" altLang="en-US" sz="2800" b="1">
                <a:solidFill>
                  <a:srgbClr val="FF0000"/>
                </a:solidFill>
              </a:rPr>
              <a:t>且焉</a:t>
            </a:r>
            <a:r>
              <a:rPr lang="zh-CN" altLang="en-US" sz="2800"/>
              <a:t>置土石？”杂曰：“投诸渤海之尾，隐土之北。”遂率子孙</a:t>
            </a:r>
            <a:r>
              <a:rPr lang="zh-CN" altLang="en-US" sz="2800" b="1">
                <a:solidFill>
                  <a:srgbClr val="FF0000"/>
                </a:solidFill>
              </a:rPr>
              <a:t>荷</a:t>
            </a:r>
            <a:r>
              <a:rPr lang="zh-CN" altLang="en-US" sz="2800"/>
              <a:t>担者三夫，叩石垦壤，箕畚运于渤海之尾。邻人京城氏之</a:t>
            </a:r>
            <a:r>
              <a:rPr lang="zh-CN" altLang="en-US" sz="2800" b="1">
                <a:solidFill>
                  <a:srgbClr val="FF0000"/>
                </a:solidFill>
              </a:rPr>
              <a:t>孀妻</a:t>
            </a:r>
            <a:r>
              <a:rPr lang="zh-CN" altLang="en-US" sz="2800"/>
              <a:t>有遗男，</a:t>
            </a:r>
            <a:r>
              <a:rPr lang="zh-CN" altLang="en-US" sz="2800" b="1">
                <a:solidFill>
                  <a:srgbClr val="FF0000"/>
                </a:solidFill>
              </a:rPr>
              <a:t>始</a:t>
            </a:r>
            <a:r>
              <a:rPr lang="zh-CN" altLang="en-US" sz="2800"/>
              <a:t>龀，跳往助之。寒暑</a:t>
            </a:r>
            <a:r>
              <a:rPr lang="zh-CN" altLang="en-US" sz="2800" b="1">
                <a:solidFill>
                  <a:srgbClr val="FF0000"/>
                </a:solidFill>
              </a:rPr>
              <a:t>易</a:t>
            </a:r>
            <a:r>
              <a:rPr lang="zh-CN" altLang="en-US" sz="2800"/>
              <a:t>节，始一</a:t>
            </a:r>
            <a:r>
              <a:rPr lang="zh-CN" altLang="en-US" sz="2800" b="1">
                <a:solidFill>
                  <a:srgbClr val="FF0000"/>
                </a:solidFill>
              </a:rPr>
              <a:t>返</a:t>
            </a:r>
            <a:r>
              <a:rPr lang="zh-CN" altLang="en-US" sz="2800"/>
              <a:t>焉。</a:t>
            </a:r>
            <a:endParaRPr lang="zh-CN" altLang="en-US" sz="2800"/>
          </a:p>
          <a:p>
            <a:pPr>
              <a:lnSpc>
                <a:spcPct val="120000"/>
              </a:lnSpc>
            </a:pPr>
            <a:r>
              <a:rPr lang="zh-CN" altLang="en-US" sz="2800"/>
              <a:t>      河曲智</a:t>
            </a:r>
            <a:r>
              <a:rPr lang="zh-CN" altLang="en-US" sz="2800" b="1">
                <a:solidFill>
                  <a:srgbClr val="FF0000"/>
                </a:solidFill>
              </a:rPr>
              <a:t>叟</a:t>
            </a:r>
            <a:r>
              <a:rPr lang="zh-CN" altLang="en-US" sz="2800"/>
              <a:t>笑而止之曰：“</a:t>
            </a:r>
            <a:r>
              <a:rPr lang="zh-CN" altLang="en-US" sz="2800" b="1">
                <a:solidFill>
                  <a:srgbClr val="FF0000"/>
                </a:solidFill>
              </a:rPr>
              <a:t>甚</a:t>
            </a:r>
            <a:r>
              <a:rPr lang="zh-CN" altLang="en-US" sz="2800"/>
              <a:t>矣，汝之不</a:t>
            </a:r>
            <a:r>
              <a:rPr lang="zh-CN" altLang="en-US" sz="2800" b="1">
                <a:solidFill>
                  <a:srgbClr val="FF0000"/>
                </a:solidFill>
              </a:rPr>
              <a:t>惠</a:t>
            </a:r>
            <a:r>
              <a:rPr lang="zh-CN" altLang="en-US" sz="2800"/>
              <a:t>！以残年余力，曾不能毁山之一</a:t>
            </a:r>
            <a:r>
              <a:rPr lang="zh-CN" altLang="en-US" sz="2800" b="1">
                <a:solidFill>
                  <a:srgbClr val="FF0000"/>
                </a:solidFill>
              </a:rPr>
              <a:t>毛</a:t>
            </a:r>
            <a:r>
              <a:rPr lang="zh-CN" altLang="en-US" sz="2800"/>
              <a:t>，其如土石何？”北山愚公</a:t>
            </a:r>
            <a:r>
              <a:rPr lang="zh-CN" altLang="en-US" sz="2800" b="1">
                <a:solidFill>
                  <a:srgbClr val="FF0000"/>
                </a:solidFill>
              </a:rPr>
              <a:t>长息</a:t>
            </a:r>
            <a:r>
              <a:rPr lang="zh-CN" altLang="en-US" sz="2800"/>
              <a:t>曰：“汝心之固，固不可</a:t>
            </a:r>
            <a:r>
              <a:rPr lang="zh-CN" altLang="en-US" sz="2800" b="1">
                <a:solidFill>
                  <a:srgbClr val="FF0000"/>
                </a:solidFill>
              </a:rPr>
              <a:t>彻</a:t>
            </a:r>
            <a:r>
              <a:rPr lang="zh-CN" altLang="en-US" sz="2800"/>
              <a:t>，曾不若孀妻弱子。</a:t>
            </a:r>
            <a:r>
              <a:rPr lang="zh-CN" altLang="en-US" sz="2800" b="1">
                <a:solidFill>
                  <a:srgbClr val="FF0000"/>
                </a:solidFill>
              </a:rPr>
              <a:t>虽</a:t>
            </a:r>
            <a:r>
              <a:rPr lang="zh-CN" altLang="en-US" sz="2800"/>
              <a:t>我之死，有子存焉；子又生孙，孙又生子；子又有子，子又有孙；子子孙孙无</a:t>
            </a:r>
            <a:r>
              <a:rPr lang="zh-CN" altLang="en-US" sz="2800" b="1">
                <a:solidFill>
                  <a:srgbClr val="FF0000"/>
                </a:solidFill>
              </a:rPr>
              <a:t>穷匮</a:t>
            </a:r>
            <a:r>
              <a:rPr lang="zh-CN" altLang="en-US" sz="2800"/>
              <a:t>也，而山不加增，何</a:t>
            </a:r>
            <a:r>
              <a:rPr lang="zh-CN" altLang="en-US" sz="2800" b="1">
                <a:solidFill>
                  <a:srgbClr val="FF0000"/>
                </a:solidFill>
              </a:rPr>
              <a:t>苦</a:t>
            </a:r>
            <a:r>
              <a:rPr lang="zh-CN" altLang="en-US" sz="2800"/>
              <a:t>而不平？”河曲智叟</a:t>
            </a:r>
            <a:r>
              <a:rPr lang="zh-CN" altLang="en-US" sz="2800" b="1">
                <a:solidFill>
                  <a:srgbClr val="FF0000"/>
                </a:solidFill>
              </a:rPr>
              <a:t>亡</a:t>
            </a:r>
            <a:r>
              <a:rPr lang="zh-CN" altLang="en-US" sz="2800"/>
              <a:t>以应。</a:t>
            </a:r>
            <a:endParaRPr lang="zh-CN" altLang="en-US" sz="2800"/>
          </a:p>
          <a:p>
            <a:pPr>
              <a:lnSpc>
                <a:spcPct val="120000"/>
              </a:lnSpc>
            </a:pPr>
            <a:r>
              <a:rPr lang="zh-CN" altLang="en-US" sz="2800"/>
              <a:t>     操蛇之神闻之，惧其不已也，告之于帝。帝感其</a:t>
            </a:r>
            <a:r>
              <a:rPr lang="zh-CN" altLang="en-US" sz="2800" b="1">
                <a:solidFill>
                  <a:srgbClr val="FF0000"/>
                </a:solidFill>
              </a:rPr>
              <a:t>诚</a:t>
            </a:r>
            <a:r>
              <a:rPr lang="zh-CN" altLang="en-US" sz="2800"/>
              <a:t>，命夸娥氏二子负二山，一</a:t>
            </a:r>
            <a:r>
              <a:rPr lang="zh-CN" altLang="en-US" sz="2800" b="1">
                <a:solidFill>
                  <a:srgbClr val="FF0000"/>
                </a:solidFill>
              </a:rPr>
              <a:t>厝</a:t>
            </a:r>
            <a:r>
              <a:rPr lang="zh-CN" altLang="en-US" sz="2800"/>
              <a:t>朔东，一厝雍南。自此，冀之南，汉之阴，无陇断焉。</a:t>
            </a:r>
            <a:endParaRPr lang="zh-CN" altLang="en-US" sz="2800"/>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内容占位符 2"/>
          <p:cNvSpPr>
            <a:spLocks noGrp="1"/>
          </p:cNvSpPr>
          <p:nvPr/>
        </p:nvSpPr>
        <p:spPr>
          <a:xfrm>
            <a:off x="1201420" y="1101090"/>
            <a:ext cx="6390640" cy="976630"/>
          </a:xfrm>
          <a:prstGeom prst="rect">
            <a:avLst/>
          </a:prstGeom>
        </p:spPr>
        <p:txBody>
          <a:bodyPr vert="horz" lIns="101600" tIns="0" rIns="82550" bIns="0" rtlCol="0">
            <a:noAutofit/>
            <a:scene3d>
              <a:camera prst="orthographicFront"/>
              <a:lightRig rig="threePt" dir="t"/>
            </a:scene3d>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4000" b="1">
                <a:solidFill>
                  <a:schemeClr val="tx1"/>
                </a:solidFill>
                <a:effectLst>
                  <a:outerShdw blurRad="38100" dist="19050" dir="2700000" algn="tl" rotWithShape="0">
                    <a:schemeClr val="dk1">
                      <a:alpha val="40000"/>
                    </a:schemeClr>
                  </a:outerShdw>
                </a:effectLst>
              </a:rPr>
              <a:t>1. 本文选自《</a:t>
            </a:r>
            <a:r>
              <a:rPr lang="en-US" altLang="zh-CN" sz="4000" b="1">
                <a:solidFill>
                  <a:schemeClr val="tx1"/>
                </a:solidFill>
                <a:effectLst>
                  <a:outerShdw blurRad="38100" dist="19050" dir="2700000" algn="tl" rotWithShape="0">
                    <a:schemeClr val="dk1">
                      <a:alpha val="40000"/>
                    </a:schemeClr>
                  </a:outerShdw>
                </a:effectLst>
              </a:rPr>
              <a:t>________</a:t>
            </a:r>
            <a:r>
              <a:rPr lang="zh-CN" altLang="en-US" sz="4000" b="1">
                <a:solidFill>
                  <a:schemeClr val="tx1"/>
                </a:solidFill>
                <a:effectLst>
                  <a:outerShdw blurRad="38100" dist="19050" dir="2700000" algn="tl" rotWithShape="0">
                    <a:schemeClr val="dk1">
                      <a:alpha val="40000"/>
                    </a:schemeClr>
                  </a:outerShdw>
                </a:effectLst>
              </a:rPr>
              <a:t>》。</a:t>
            </a:r>
            <a:endParaRPr lang="zh-CN" altLang="en-US" sz="4000" b="1">
              <a:solidFill>
                <a:schemeClr val="tx1"/>
              </a:solidFill>
              <a:effectLst>
                <a:outerShdw blurRad="38100" dist="19050" dir="2700000" algn="tl" rotWithShape="0">
                  <a:schemeClr val="dk1">
                    <a:alpha val="40000"/>
                  </a:schemeClr>
                </a:outerShdw>
              </a:effectLst>
            </a:endParaRPr>
          </a:p>
        </p:txBody>
      </p:sp>
      <p:sp>
        <p:nvSpPr>
          <p:cNvPr id="5" name="内容占位符 2"/>
          <p:cNvSpPr>
            <a:spLocks noGrp="1"/>
          </p:cNvSpPr>
          <p:nvPr/>
        </p:nvSpPr>
        <p:spPr>
          <a:xfrm>
            <a:off x="1201420" y="2592705"/>
            <a:ext cx="6390640" cy="976630"/>
          </a:xfrm>
          <a:prstGeom prst="rect">
            <a:avLst/>
          </a:prstGeom>
        </p:spPr>
        <p:txBody>
          <a:bodyPr vert="horz" lIns="101600" tIns="0" rIns="82550" bIns="0" rtlCol="0">
            <a:noAutofit/>
            <a:scene3d>
              <a:camera prst="orthographicFront"/>
              <a:lightRig rig="threePt" dir="t"/>
            </a:scene3d>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4000" b="1">
                <a:solidFill>
                  <a:schemeClr val="tx1"/>
                </a:solidFill>
                <a:effectLst>
                  <a:outerShdw blurRad="38100" dist="19050" dir="2700000" algn="tl" rotWithShape="0">
                    <a:schemeClr val="dk1">
                      <a:alpha val="40000"/>
                    </a:schemeClr>
                  </a:outerShdw>
                </a:effectLst>
              </a:rPr>
              <a:t>2</a:t>
            </a:r>
            <a:r>
              <a:rPr lang="zh-CN" altLang="en-US" sz="4000" b="1">
                <a:solidFill>
                  <a:schemeClr val="tx1"/>
                </a:solidFill>
                <a:effectLst>
                  <a:outerShdw blurRad="38100" dist="19050" dir="2700000" algn="tl" rotWithShape="0">
                    <a:schemeClr val="dk1">
                      <a:alpha val="40000"/>
                    </a:schemeClr>
                  </a:outerShdw>
                </a:effectLst>
              </a:rPr>
              <a:t>. 愚公，智叟的人物形象？</a:t>
            </a:r>
            <a:endParaRPr lang="zh-CN" altLang="en-US" sz="4000" b="1">
              <a:solidFill>
                <a:schemeClr val="tx1"/>
              </a:solidFill>
              <a:effectLst>
                <a:outerShdw blurRad="38100" dist="19050" dir="2700000" algn="tl" rotWithShape="0">
                  <a:schemeClr val="dk1">
                    <a:alpha val="40000"/>
                  </a:schemeClr>
                </a:outerShdw>
              </a:effectLst>
            </a:endParaRPr>
          </a:p>
        </p:txBody>
      </p:sp>
      <p:sp>
        <p:nvSpPr>
          <p:cNvPr id="6" name="内容占位符 2"/>
          <p:cNvSpPr>
            <a:spLocks noGrp="1"/>
          </p:cNvSpPr>
          <p:nvPr/>
        </p:nvSpPr>
        <p:spPr>
          <a:xfrm>
            <a:off x="1201420" y="4180205"/>
            <a:ext cx="6390640" cy="976630"/>
          </a:xfrm>
          <a:prstGeom prst="rect">
            <a:avLst/>
          </a:prstGeom>
        </p:spPr>
        <p:txBody>
          <a:bodyPr vert="horz" lIns="101600" tIns="0" rIns="82550" bIns="0" rtlCol="0">
            <a:noAutofit/>
            <a:scene3d>
              <a:camera prst="orthographicFront"/>
              <a:lightRig rig="threePt" dir="t"/>
            </a:scene3d>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4000" b="1">
                <a:solidFill>
                  <a:schemeClr val="tx1"/>
                </a:solidFill>
                <a:effectLst>
                  <a:outerShdw blurRad="38100" dist="19050" dir="2700000" algn="tl" rotWithShape="0">
                    <a:schemeClr val="dk1">
                      <a:alpha val="40000"/>
                    </a:schemeClr>
                  </a:outerShdw>
                </a:effectLst>
              </a:rPr>
              <a:t>3</a:t>
            </a:r>
            <a:r>
              <a:rPr lang="zh-CN" altLang="en-US" sz="4000" b="1">
                <a:solidFill>
                  <a:schemeClr val="tx1"/>
                </a:solidFill>
                <a:effectLst>
                  <a:outerShdw blurRad="38100" dist="19050" dir="2700000" algn="tl" rotWithShape="0">
                    <a:schemeClr val="dk1">
                      <a:alpha val="40000"/>
                    </a:schemeClr>
                  </a:outerShdw>
                </a:effectLst>
              </a:rPr>
              <a:t>. 愚公精神是什么？</a:t>
            </a:r>
            <a:endParaRPr lang="zh-CN" altLang="en-US" sz="4000" b="1">
              <a:solidFill>
                <a:schemeClr val="tx1"/>
              </a:solidFill>
              <a:effectLst>
                <a:outerShdw blurRad="38100" dist="19050" dir="2700000" algn="tl" rotWithShape="0">
                  <a:schemeClr val="dk1">
                    <a:alpha val="40000"/>
                  </a:schemeClr>
                </a:outerShdw>
              </a:effectLst>
            </a:endParaRP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2870" y="40640"/>
            <a:ext cx="11826875" cy="6984365"/>
          </a:xfrm>
          <a:prstGeom prst="rect">
            <a:avLst/>
          </a:prstGeom>
          <a:noFill/>
          <a:ln w="9525">
            <a:noFill/>
          </a:ln>
        </p:spPr>
        <p:txBody>
          <a:bodyPr wrap="square">
            <a:spAutoFit/>
          </a:bodyPr>
          <a:p>
            <a:pPr indent="0">
              <a:lnSpc>
                <a:spcPct val="140000"/>
              </a:lnSpc>
            </a:pPr>
            <a:r>
              <a:rPr lang="zh-CN" sz="3200" b="1">
                <a:solidFill>
                  <a:srgbClr val="000000"/>
                </a:solidFill>
                <a:ea typeface="宋体" panose="02010600030101010101" pitchFamily="2" charset="-122"/>
              </a:rPr>
              <a:t>（</a:t>
            </a:r>
            <a:r>
              <a:rPr lang="en-US" altLang="zh-CN" sz="3200" b="1">
                <a:solidFill>
                  <a:srgbClr val="000000"/>
                </a:solidFill>
                <a:ea typeface="宋体" panose="02010600030101010101" pitchFamily="2" charset="-122"/>
              </a:rPr>
              <a:t>1</a:t>
            </a:r>
            <a:r>
              <a:rPr lang="zh-CN" sz="3200" b="1">
                <a:solidFill>
                  <a:srgbClr val="000000"/>
                </a:solidFill>
                <a:ea typeface="宋体" panose="02010600030101010101" pitchFamily="2" charset="-122"/>
              </a:rPr>
              <a:t>）下列对选文内容的理解和分析，不正确的一项是(      )</a:t>
            </a:r>
            <a:r>
              <a:rPr lang="zh-CN" sz="3200" b="1">
                <a:solidFill>
                  <a:srgbClr val="FF0000"/>
                </a:solidFill>
                <a:ea typeface="宋体" panose="02010600030101010101" pitchFamily="2" charset="-122"/>
              </a:rPr>
              <a:t>【2019·日照卷】</a:t>
            </a:r>
            <a:r>
              <a:rPr lang="zh-CN" sz="3200" b="1">
                <a:solidFill>
                  <a:srgbClr val="000000"/>
                </a:solidFill>
                <a:ea typeface="宋体" panose="02010600030101010101" pitchFamily="2" charset="-122"/>
              </a:rPr>
              <a:t>A．“荷担者三夫”“箕畚运于渤海之尾”从人力之少、运输工具简陋等方面表现了移山的艰难衬托出愚公移山的毅力和决心。</a:t>
            </a:r>
            <a:endParaRPr lang="zh-CN" sz="3200" b="1">
              <a:solidFill>
                <a:srgbClr val="000000"/>
              </a:solidFill>
              <a:ea typeface="宋体" panose="02010600030101010101" pitchFamily="2" charset="-122"/>
            </a:endParaRPr>
          </a:p>
          <a:p>
            <a:pPr indent="0">
              <a:lnSpc>
                <a:spcPct val="140000"/>
              </a:lnSpc>
            </a:pPr>
            <a:r>
              <a:rPr lang="zh-CN" sz="3200" b="1">
                <a:solidFill>
                  <a:srgbClr val="000000"/>
                </a:solidFill>
                <a:ea typeface="宋体" panose="02010600030101010101" pitchFamily="2" charset="-122"/>
              </a:rPr>
              <a:t>B．邻人京城氏的男孩尽管才七八岁，却能热情地帮助移山，写出了愚公移山这一行动得到人们的认可与支持。</a:t>
            </a:r>
            <a:endParaRPr lang="zh-CN" sz="3200" b="1">
              <a:solidFill>
                <a:srgbClr val="000000"/>
              </a:solidFill>
              <a:ea typeface="宋体" panose="02010600030101010101" pitchFamily="2" charset="-122"/>
            </a:endParaRPr>
          </a:p>
          <a:p>
            <a:pPr indent="0">
              <a:lnSpc>
                <a:spcPct val="140000"/>
              </a:lnSpc>
            </a:pPr>
            <a:r>
              <a:rPr lang="zh-CN" sz="3200" b="1">
                <a:solidFill>
                  <a:srgbClr val="000000"/>
                </a:solidFill>
                <a:ea typeface="宋体" panose="02010600030101010101" pitchFamily="2" charset="-122"/>
              </a:rPr>
              <a:t>C．愚公之妻质疑愚公智叟嘲笑愚公，尽管他们说话的语气不同，但都对愚公移山持否定态度。</a:t>
            </a:r>
            <a:endParaRPr lang="zh-CN" sz="3200" b="1">
              <a:solidFill>
                <a:srgbClr val="000000"/>
              </a:solidFill>
              <a:ea typeface="宋体" panose="02010600030101010101" pitchFamily="2" charset="-122"/>
            </a:endParaRPr>
          </a:p>
          <a:p>
            <a:pPr indent="0">
              <a:lnSpc>
                <a:spcPct val="140000"/>
              </a:lnSpc>
            </a:pPr>
            <a:r>
              <a:rPr lang="zh-CN" sz="3200" b="1">
                <a:solidFill>
                  <a:srgbClr val="000000"/>
                </a:solidFill>
                <a:ea typeface="宋体" panose="02010600030101010101" pitchFamily="2" charset="-122"/>
              </a:rPr>
              <a:t>D．愚公不畏艰难、子孙相继挖山不止的故事，体现了中华民族知难而进艰苦奋斗的伟大精神。</a:t>
            </a:r>
            <a:endParaRPr lang="zh-CN" altLang="en-US" sz="3200" b="1">
              <a:solidFill>
                <a:srgbClr val="000000"/>
              </a:solidFill>
              <a:ea typeface="宋体" panose="02010600030101010101" pitchFamily="2" charset="-122"/>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498850" y="1380490"/>
            <a:ext cx="4915535" cy="922020"/>
          </a:xfrm>
          <a:prstGeom prst="rect">
            <a:avLst/>
          </a:prstGeom>
          <a:noFill/>
        </p:spPr>
        <p:txBody>
          <a:bodyPr wrap="square" rtlCol="0">
            <a:spAutoFit/>
          </a:bodyPr>
          <a:p>
            <a:r>
              <a:rPr lang="zh-CN" altLang="en-US" sz="5400" b="1">
                <a:solidFill>
                  <a:srgbClr val="FF0000"/>
                </a:solidFill>
              </a:rPr>
              <a:t>桃花源记   </a:t>
            </a:r>
            <a:r>
              <a:rPr lang="zh-CN" altLang="en-US" sz="5400" b="1">
                <a:solidFill>
                  <a:schemeClr val="tx1"/>
                </a:solidFill>
                <a:effectLst>
                  <a:outerShdw blurRad="38100" dist="19050" dir="2700000" algn="tl" rotWithShape="0">
                    <a:schemeClr val="dk1">
                      <a:alpha val="40000"/>
                    </a:schemeClr>
                  </a:outerShdw>
                </a:effectLst>
              </a:rPr>
              <a:t>复习</a:t>
            </a:r>
            <a:endParaRPr lang="zh-CN" altLang="en-US" sz="5400" b="1">
              <a:solidFill>
                <a:schemeClr val="tx1"/>
              </a:solidFill>
              <a:effectLst>
                <a:outerShdw blurRad="38100" dist="19050" dir="2700000" algn="tl" rotWithShape="0">
                  <a:schemeClr val="dk1">
                    <a:alpha val="40000"/>
                  </a:schemeClr>
                </a:outerShdw>
              </a:effectLst>
            </a:endParaRP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1590" y="33655"/>
            <a:ext cx="11950065" cy="6985635"/>
          </a:xfrm>
          <a:prstGeom prst="rect">
            <a:avLst/>
          </a:prstGeom>
          <a:noFill/>
          <a:ln w="9525">
            <a:noFill/>
          </a:ln>
        </p:spPr>
        <p:txBody>
          <a:bodyPr wrap="square">
            <a:spAutoFit/>
            <a:scene3d>
              <a:camera prst="orthographicFront"/>
              <a:lightRig rig="threePt" dir="t"/>
            </a:scene3d>
          </a:bodyPr>
          <a:p>
            <a:pPr indent="0"/>
            <a:r>
              <a:rPr lang="en-US" alt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    </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晋太元中，武陵人捕鱼</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为</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业。</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缘</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溪</a:t>
            </a:r>
            <a:r>
              <a:rPr lang="zh-CN" sz="2800" b="1"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行</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，忘路之远近。忽逢桃花林，</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夹岸数百步，</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中无</a:t>
            </a:r>
            <a:r>
              <a:rPr lang="zh-CN" sz="2800" b="1"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杂</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树，芳草</a:t>
            </a:r>
            <a:r>
              <a:rPr lang="zh-CN" sz="2800" b="1"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鲜美</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sz="2800" b="1">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落英缤纷</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。渔人甚</a:t>
            </a:r>
            <a:r>
              <a:rPr lang="zh-CN" sz="2800" b="1"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异</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之。复前行，欲</a:t>
            </a:r>
            <a:r>
              <a:rPr lang="zh-CN" sz="2800" b="1"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穷</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其林。    林尽水源，便得一山，山有小口，</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仿佛</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若有光。便舍船，从口入。初极狭，</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才</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通人。复行数十步，</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豁然开朗</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。土地平旷，屋舍</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俨然</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，有良田美池桑竹之 </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属</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阡陌</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 </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交通</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，鸡犬相闻。其中往来种作，男女衣着，</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悉</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如外人。</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黄发 垂髫</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，并怡然自乐。    见渔人，</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乃</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大惊，问所从来，</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具</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答之。使</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要</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还家，设酒杀鸡作食。村中闻有此人，</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咸</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来问讯。自云先世避秦时乱，率</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妻子</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 邑人来此</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绝境</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，不复出焉，</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遂</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与外人间隔。问今是何世，</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乃</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不知有汉，无论魏晋。此人一一为 具言所闻，皆叹惋。余人各复</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延</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 至其家，皆出酒食。停数日，辞去。此中人</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语</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云：“</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不足</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 </a:t>
            </a:r>
            <a:r>
              <a:rPr lang="zh-CN" sz="2800" b="1">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为</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外人道也。”    </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既</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出，得其船，便</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扶</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 </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向</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路，处处</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志</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 </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之</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及</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郡下，</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诣</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太守，说如此。太守即遣人随其往，</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寻</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向所志，</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遂</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迷，不复得路。    南阳刘子骥，高尚士也。闻之，欣然 </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规</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往。未果，</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寻</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病终。后遂无</a:t>
            </a:r>
            <a:r>
              <a:rPr lang="zh-CN" sz="28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问津</a:t>
            </a:r>
            <a:r>
              <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者。</a:t>
            </a:r>
            <a:endParaRPr lang="zh-CN" sz="28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799465" y="915670"/>
            <a:ext cx="8464550" cy="1076325"/>
          </a:xfrm>
          <a:prstGeom prst="rect">
            <a:avLst/>
          </a:prstGeom>
          <a:noFill/>
        </p:spPr>
        <p:txBody>
          <a:bodyPr wrap="square" rtlCol="0">
            <a:spAutoFit/>
          </a:bodyPr>
          <a:p>
            <a:r>
              <a:rPr lang="en-US" altLang="zh-CN" sz="3200"/>
              <a:t>1</a:t>
            </a:r>
            <a:r>
              <a:rPr lang="zh-CN" altLang="en-US" sz="3200"/>
              <a:t>、</a:t>
            </a:r>
            <a:r>
              <a:rPr lang="zh-CN" altLang="en-US" sz="3200"/>
              <a:t>与本文相关的一个成语是：</a:t>
            </a:r>
            <a:r>
              <a:rPr lang="en-US" altLang="zh-CN" sz="3200"/>
              <a:t>___________;</a:t>
            </a:r>
            <a:r>
              <a:rPr lang="zh-CN" altLang="en-US" sz="3200"/>
              <a:t>在西方称之为：</a:t>
            </a:r>
            <a:r>
              <a:rPr lang="en-US" altLang="zh-CN" sz="3200"/>
              <a:t>______________</a:t>
            </a:r>
            <a:r>
              <a:rPr lang="zh-CN" altLang="en-US" sz="3200"/>
              <a:t>。</a:t>
            </a:r>
            <a:endParaRPr lang="zh-CN" altLang="en-US" sz="3200"/>
          </a:p>
        </p:txBody>
      </p:sp>
      <p:sp>
        <p:nvSpPr>
          <p:cNvPr id="5" name="文本框 4"/>
          <p:cNvSpPr txBox="1"/>
          <p:nvPr/>
        </p:nvSpPr>
        <p:spPr>
          <a:xfrm>
            <a:off x="799465" y="2407285"/>
            <a:ext cx="8464550" cy="1076325"/>
          </a:xfrm>
          <a:prstGeom prst="rect">
            <a:avLst/>
          </a:prstGeom>
          <a:noFill/>
        </p:spPr>
        <p:txBody>
          <a:bodyPr wrap="square" rtlCol="0">
            <a:spAutoFit/>
          </a:bodyPr>
          <a:p>
            <a:r>
              <a:rPr lang="en-US" altLang="zh-CN" sz="3200"/>
              <a:t>2</a:t>
            </a:r>
            <a:r>
              <a:rPr lang="zh-CN" altLang="en-US" sz="3200"/>
              <a:t>、</a:t>
            </a:r>
            <a:r>
              <a:rPr sz="3200"/>
              <a:t>本文的主旨/主题是什么？</a:t>
            </a:r>
            <a:endParaRPr sz="3200"/>
          </a:p>
          <a:p>
            <a:endParaRPr sz="3200"/>
          </a:p>
        </p:txBody>
      </p:sp>
      <p:sp>
        <p:nvSpPr>
          <p:cNvPr id="6" name="文本框 5"/>
          <p:cNvSpPr txBox="1"/>
          <p:nvPr/>
        </p:nvSpPr>
        <p:spPr>
          <a:xfrm>
            <a:off x="799465" y="3483610"/>
            <a:ext cx="11153775" cy="1076325"/>
          </a:xfrm>
          <a:prstGeom prst="rect">
            <a:avLst/>
          </a:prstGeom>
          <a:noFill/>
        </p:spPr>
        <p:txBody>
          <a:bodyPr wrap="square" rtlCol="0">
            <a:spAutoFit/>
          </a:bodyPr>
          <a:p>
            <a:pPr algn="l"/>
            <a:r>
              <a:rPr lang="en-US" sz="3200">
                <a:sym typeface="+mn-ea"/>
              </a:rPr>
              <a:t>3</a:t>
            </a:r>
            <a:r>
              <a:rPr sz="3200">
                <a:sym typeface="+mn-ea"/>
              </a:rPr>
              <a:t>、陶渊明的社会理想是什么？（桃花源生活的美好体现在哪里？）</a:t>
            </a:r>
            <a:endParaRPr lang="zh-CN" altLang="en-US" sz="3200"/>
          </a:p>
        </p:txBody>
      </p:sp>
      <p:sp>
        <p:nvSpPr>
          <p:cNvPr id="7" name="文本框 6"/>
          <p:cNvSpPr txBox="1"/>
          <p:nvPr/>
        </p:nvSpPr>
        <p:spPr>
          <a:xfrm>
            <a:off x="799465" y="4814570"/>
            <a:ext cx="11153775" cy="583565"/>
          </a:xfrm>
          <a:prstGeom prst="rect">
            <a:avLst/>
          </a:prstGeom>
          <a:noFill/>
        </p:spPr>
        <p:txBody>
          <a:bodyPr wrap="square" rtlCol="0">
            <a:spAutoFit/>
          </a:bodyPr>
          <a:p>
            <a:pPr algn="l"/>
            <a:r>
              <a:rPr lang="en-US" sz="3200">
                <a:sym typeface="+mn-ea"/>
              </a:rPr>
              <a:t>4</a:t>
            </a:r>
            <a:r>
              <a:rPr sz="3200">
                <a:sym typeface="+mn-ea"/>
              </a:rPr>
              <a:t>、作者为什么写最后两段的在寻找和寻找不见，目的何在？</a:t>
            </a:r>
            <a:endParaRPr sz="3200">
              <a:sym typeface="+mn-ea"/>
            </a:endParaRP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62255" y="303530"/>
            <a:ext cx="11224895" cy="5850890"/>
          </a:xfrm>
          <a:prstGeom prst="rect">
            <a:avLst/>
          </a:prstGeom>
          <a:noFill/>
          <a:ln w="9525">
            <a:noFill/>
          </a:ln>
        </p:spPr>
        <p:txBody>
          <a:bodyPr wrap="square">
            <a:spAutoFit/>
          </a:bodyPr>
          <a:p>
            <a:pPr indent="0">
              <a:lnSpc>
                <a:spcPct val="130000"/>
              </a:lnSpc>
            </a:pPr>
            <a:r>
              <a:rPr lang="en-US" sz="32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cs typeface="Times New Roman" panose="02020603050405020304" charset="0"/>
              </a:rPr>
              <a:t>5</a:t>
            </a:r>
            <a:r>
              <a:rPr lang="zh-CN" sz="32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、下面对选文理解分析不正确的一项是（</a:t>
            </a:r>
            <a:r>
              <a:rPr lang="en-US" sz="32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cs typeface="Times New Roman" panose="02020603050405020304" charset="0"/>
              </a:rPr>
              <a:t>      </a:t>
            </a:r>
            <a:r>
              <a:rPr lang="zh-CN" sz="3200" b="1">
                <a:solidFill>
                  <a:schemeClr val="tx1"/>
                </a:solidFill>
                <a:effectLst>
                  <a:outerShdw blurRad="38100" dist="19050" dir="2700000" algn="tl" rotWithShape="0">
                    <a:schemeClr val="dk1">
                      <a:alpha val="40000"/>
                    </a:schemeClr>
                  </a:outerShdw>
                </a:effectLst>
                <a:latin typeface="Calibri" panose="020F0502020204030204" charset="0"/>
                <a:ea typeface="宋体" panose="02010600030101010101" pitchFamily="2" charset="-122"/>
              </a:rPr>
              <a:t>）</a:t>
            </a:r>
            <a:r>
              <a:rPr lang="en-US" sz="3200" b="0">
                <a:latin typeface="楷体" panose="02010609060101010101" charset="-122"/>
                <a:ea typeface="宋体" panose="02010600030101010101" pitchFamily="2" charset="-122"/>
              </a:rPr>
              <a:t> </a:t>
            </a:r>
            <a:r>
              <a:rPr lang="en-US" sz="3200" b="0">
                <a:latin typeface="黑体" panose="02010609060101010101" charset="-122"/>
                <a:ea typeface="黑体" panose="02010609060101010101" charset="-122"/>
                <a:cs typeface="黑体" panose="02010609060101010101" charset="-122"/>
              </a:rPr>
              <a:t> </a:t>
            </a:r>
            <a:r>
              <a:rPr lang="zh-CN" sz="3200" b="0">
                <a:latin typeface="黑体" panose="02010609060101010101" charset="-122"/>
                <a:ea typeface="黑体" panose="02010609060101010101" charset="-122"/>
                <a:cs typeface="黑体" panose="02010609060101010101" charset="-122"/>
              </a:rPr>
              <a:t>A．作者通过描绘桃花源美景和民风民俗表现了他的入世思想，再借渔人“太守”寻找桃花源未果，表现了他的出世思想。</a:t>
            </a:r>
            <a:r>
              <a:rPr lang="en-US" sz="3200" b="0">
                <a:latin typeface="黑体" panose="02010609060101010101" charset="-122"/>
                <a:ea typeface="黑体" panose="02010609060101010101" charset="-122"/>
                <a:cs typeface="黑体" panose="02010609060101010101" charset="-122"/>
              </a:rPr>
              <a:t>  </a:t>
            </a:r>
            <a:r>
              <a:rPr lang="zh-CN" sz="3200" b="0">
                <a:latin typeface="黑体" panose="02010609060101010101" charset="-122"/>
                <a:ea typeface="黑体" panose="02010609060101010101" charset="-122"/>
                <a:cs typeface="黑体" panose="02010609060101010101" charset="-122"/>
              </a:rPr>
              <a:t>B．村人叮嘱就要离去的渔人“不足为外人道也”，暗示了桃花源中人不愿与世俗交往的心情。</a:t>
            </a:r>
            <a:r>
              <a:rPr lang="en-US" sz="3200" b="0">
                <a:latin typeface="黑体" panose="02010609060101010101" charset="-122"/>
                <a:ea typeface="黑体" panose="02010609060101010101" charset="-122"/>
                <a:cs typeface="黑体" panose="02010609060101010101" charset="-122"/>
              </a:rPr>
              <a:t>  </a:t>
            </a:r>
            <a:r>
              <a:rPr lang="zh-CN" sz="3200" b="0">
                <a:latin typeface="黑体" panose="02010609060101010101" charset="-122"/>
                <a:ea typeface="黑体" panose="02010609060101010101" charset="-122"/>
                <a:cs typeface="黑体" panose="02010609060101010101" charset="-122"/>
              </a:rPr>
              <a:t>C．全文以渔人行踪为线索，把个事情贯穿起来，最后以南阳高士刘子骥的经历再次烘托桃花源的不可得。</a:t>
            </a:r>
            <a:r>
              <a:rPr lang="en-US" sz="3200" b="0">
                <a:latin typeface="黑体" panose="02010609060101010101" charset="-122"/>
                <a:ea typeface="黑体" panose="02010609060101010101" charset="-122"/>
                <a:cs typeface="黑体" panose="02010609060101010101" charset="-122"/>
              </a:rPr>
              <a:t>  </a:t>
            </a:r>
            <a:r>
              <a:rPr lang="zh-CN" sz="3200" b="0">
                <a:latin typeface="黑体" panose="02010609060101010101" charset="-122"/>
                <a:ea typeface="黑体" panose="02010609060101010101" charset="-122"/>
                <a:cs typeface="黑体" panose="02010609060101010101" charset="-122"/>
              </a:rPr>
              <a:t>D．文中也反映了作者受老子“小国寡民”思想的影响，但他所设想的境界，脱离实际，无法实现。</a:t>
            </a:r>
            <a:endParaRPr lang="zh-CN" altLang="en-US" sz="3200" b="0">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0320" y="-1905"/>
            <a:ext cx="11906885" cy="6862445"/>
          </a:xfrm>
          <a:prstGeom prst="rect">
            <a:avLst/>
          </a:prstGeom>
          <a:noFill/>
          <a:ln w="9525">
            <a:noFill/>
          </a:ln>
        </p:spPr>
        <p:txBody>
          <a:bodyPr wrap="square">
            <a:spAutoFit/>
          </a:bodyPr>
          <a:p>
            <a:pPr indent="0" algn="l">
              <a:lnSpc>
                <a:spcPct val="110000"/>
              </a:lnSpc>
            </a:pPr>
            <a:r>
              <a:rPr lang="en-US" sz="2400" b="1">
                <a:latin typeface="黑体" panose="02010609060101010101" charset="-122"/>
                <a:ea typeface="黑体" panose="02010609060101010101" charset="-122"/>
                <a:cs typeface="黑体" panose="02010609060101010101" charset="-122"/>
              </a:rPr>
              <a:t>   </a:t>
            </a:r>
            <a:r>
              <a:rPr lang="en-US" sz="4000" b="1">
                <a:latin typeface="黑体" panose="02010609060101010101" charset="-122"/>
                <a:ea typeface="黑体" panose="02010609060101010101" charset="-122"/>
                <a:cs typeface="黑体" panose="02010609060101010101" charset="-122"/>
              </a:rPr>
              <a:t> </a:t>
            </a:r>
            <a:r>
              <a:rPr lang="en-US" sz="3200" b="1">
                <a:latin typeface="黑体" panose="02010609060101010101" charset="-122"/>
                <a:ea typeface="黑体" panose="02010609060101010101" charset="-122"/>
                <a:cs typeface="黑体" panose="02010609060101010101" charset="-122"/>
              </a:rPr>
              <a:t>  </a:t>
            </a:r>
            <a:r>
              <a:rPr lang="zh-CN" sz="4000" b="1">
                <a:latin typeface="黑体" panose="02010609060101010101" charset="-122"/>
                <a:ea typeface="黑体" panose="02010609060101010101" charset="-122"/>
                <a:cs typeface="黑体" panose="02010609060101010101" charset="-122"/>
              </a:rPr>
              <a:t>自三峡七百里中，两岸连山，略无阙处。重岩叠嶂，隐天蔽日，自非亭午夜分，不见曦月。</a:t>
            </a:r>
            <a:r>
              <a:rPr lang="en-US" sz="4000" b="1">
                <a:latin typeface="黑体" panose="02010609060101010101" charset="-122"/>
                <a:ea typeface="黑体" panose="02010609060101010101" charset="-122"/>
                <a:cs typeface="黑体" panose="02010609060101010101" charset="-122"/>
              </a:rPr>
              <a:t>    </a:t>
            </a:r>
            <a:r>
              <a:rPr lang="zh-CN" sz="4000" b="1">
                <a:latin typeface="黑体" panose="02010609060101010101" charset="-122"/>
                <a:ea typeface="黑体" panose="02010609060101010101" charset="-122"/>
                <a:cs typeface="黑体" panose="02010609060101010101" charset="-122"/>
              </a:rPr>
              <a:t>至于夏水襄陵，沿溯阻绝。或王命急宣，有时朝发白帝，暮到江陵，其间千二百里。虽乘奔御风，不以疾也。</a:t>
            </a:r>
            <a:r>
              <a:rPr lang="en-US" sz="4000" b="1">
                <a:latin typeface="黑体" panose="02010609060101010101" charset="-122"/>
                <a:ea typeface="黑体" panose="02010609060101010101" charset="-122"/>
                <a:cs typeface="黑体" panose="02010609060101010101" charset="-122"/>
              </a:rPr>
              <a:t>    </a:t>
            </a:r>
            <a:r>
              <a:rPr lang="zh-CN" sz="4000" b="1">
                <a:latin typeface="黑体" panose="02010609060101010101" charset="-122"/>
                <a:ea typeface="黑体" panose="02010609060101010101" charset="-122"/>
                <a:cs typeface="黑体" panose="02010609060101010101" charset="-122"/>
              </a:rPr>
              <a:t>春冬之时，则素湍绿潭，回清倒影，绝巘故多生怪柏，悬泉瀑布飞漱其间，清荣峻茂，良多趣味。</a:t>
            </a:r>
            <a:r>
              <a:rPr lang="en-US" sz="4000" b="1">
                <a:latin typeface="黑体" panose="02010609060101010101" charset="-122"/>
                <a:ea typeface="黑体" panose="02010609060101010101" charset="-122"/>
                <a:cs typeface="黑体" panose="02010609060101010101" charset="-122"/>
              </a:rPr>
              <a:t>    </a:t>
            </a:r>
            <a:r>
              <a:rPr lang="zh-CN" sz="4000" b="1">
                <a:latin typeface="黑体" panose="02010609060101010101" charset="-122"/>
                <a:ea typeface="黑体" panose="02010609060101010101" charset="-122"/>
                <a:cs typeface="黑体" panose="02010609060101010101" charset="-122"/>
              </a:rPr>
              <a:t>每至晴初霜旦，林寒涧肃，常有高猿长啸，属引凄异，空谷传响，哀转久绝。故渔者歌日：“巴东三峡巫峡长，猿鸣三声泪沾裳。”</a:t>
            </a:r>
            <a:endParaRPr lang="zh-CN" altLang="en-US" sz="4000" b="1">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55557" y="568925"/>
            <a:ext cx="10852237" cy="5041355"/>
          </a:xfrm>
        </p:spPr>
        <p:txBody>
          <a:bodyPr/>
          <a:p>
            <a:pPr>
              <a:lnSpc>
                <a:spcPct val="160000"/>
              </a:lnSpc>
            </a:pPr>
            <a:r>
              <a:rPr lang="zh-CN" altLang="en-US" sz="2800">
                <a:solidFill>
                  <a:srgbClr val="FF0000"/>
                </a:solidFill>
              </a:rPr>
              <a:t>《桃花源记》</a:t>
            </a:r>
            <a:r>
              <a:rPr lang="zh-CN" altLang="en-US" sz="2800"/>
              <a:t>中通过描绘桃花源美景和民风民俗表现了作者对黑暗现实的不满，对和平幸福生活的向往，再借渔人“太守”寻找桃花源未果，说明这种理想在当时是无法实现的，与“出世”和“入世”没有太大的关系，如果要说，也只能是“出世”的思想．</a:t>
            </a:r>
            <a:endParaRPr lang="zh-CN" altLang="en-US" sz="2800"/>
          </a:p>
          <a:p>
            <a:pPr>
              <a:lnSpc>
                <a:spcPct val="160000"/>
              </a:lnSpc>
            </a:pPr>
            <a:r>
              <a:rPr lang="zh-CN" altLang="en-US" sz="2800"/>
              <a:t>故选：</a:t>
            </a:r>
            <a:r>
              <a:rPr lang="zh-CN" altLang="en-US" sz="2800" b="1"/>
              <a:t>A．</a:t>
            </a:r>
            <a:endParaRPr lang="zh-CN" altLang="en-US" sz="2800" b="1"/>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637915" y="2536825"/>
            <a:ext cx="4915535" cy="922020"/>
          </a:xfrm>
          <a:prstGeom prst="rect">
            <a:avLst/>
          </a:prstGeom>
          <a:noFill/>
        </p:spPr>
        <p:txBody>
          <a:bodyPr wrap="square" rtlCol="0">
            <a:spAutoFit/>
          </a:bodyPr>
          <a:p>
            <a:r>
              <a:rPr lang="zh-CN" altLang="en-US" sz="5400" b="1">
                <a:solidFill>
                  <a:srgbClr val="FF0000"/>
                </a:solidFill>
              </a:rPr>
              <a:t>虽有佳肴   </a:t>
            </a:r>
            <a:r>
              <a:rPr lang="zh-CN" altLang="en-US" sz="5400" b="1">
                <a:solidFill>
                  <a:schemeClr val="tx1"/>
                </a:solidFill>
                <a:effectLst>
                  <a:outerShdw blurRad="38100" dist="19050" dir="2700000" algn="tl" rotWithShape="0">
                    <a:schemeClr val="dk1">
                      <a:alpha val="40000"/>
                    </a:schemeClr>
                  </a:outerShdw>
                </a:effectLst>
              </a:rPr>
              <a:t>复习</a:t>
            </a:r>
            <a:endParaRPr lang="zh-CN" altLang="en-US" sz="5400" b="1">
              <a:solidFill>
                <a:schemeClr val="tx1"/>
              </a:solidFill>
              <a:effectLst>
                <a:outerShdw blurRad="38100" dist="19050" dir="2700000" algn="tl" rotWithShape="0">
                  <a:schemeClr val="dk1">
                    <a:alpha val="40000"/>
                  </a:schemeClr>
                </a:outerShdw>
              </a:effectLst>
            </a:endParaRPr>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437515" y="1018540"/>
            <a:ext cx="11317605" cy="3636010"/>
          </a:xfrm>
          <a:prstGeom prst="rect">
            <a:avLst/>
          </a:prstGeom>
          <a:noFill/>
          <a:ln w="9525">
            <a:noFill/>
          </a:ln>
        </p:spPr>
        <p:txBody>
          <a:bodyPr wrap="square">
            <a:spAutoFit/>
          </a:bodyPr>
          <a:p>
            <a:pPr indent="0">
              <a:lnSpc>
                <a:spcPct val="180000"/>
              </a:lnSpc>
            </a:pPr>
            <a:r>
              <a:rPr lang="en-US" altLang="zh-CN" sz="3200" b="1">
                <a:latin typeface="黑体" panose="02010609060101010101" charset="-122"/>
                <a:ea typeface="黑体" panose="02010609060101010101" charset="-122"/>
                <a:cs typeface="黑体" panose="02010609060101010101" charset="-122"/>
              </a:rPr>
              <a:t>      </a:t>
            </a:r>
            <a:r>
              <a:rPr lang="zh-CN" sz="3200" b="1">
                <a:latin typeface="黑体" panose="02010609060101010101" charset="-122"/>
                <a:ea typeface="黑体" panose="02010609060101010101" charset="-122"/>
                <a:cs typeface="黑体" panose="02010609060101010101" charset="-122"/>
              </a:rPr>
              <a:t>虽有嘉肴，弗食，不知其</a:t>
            </a:r>
            <a:r>
              <a:rPr lang="zh-CN" sz="3200" b="1">
                <a:solidFill>
                  <a:srgbClr val="FF0000"/>
                </a:solidFill>
                <a:latin typeface="黑体" panose="02010609060101010101" charset="-122"/>
                <a:ea typeface="黑体" panose="02010609060101010101" charset="-122"/>
                <a:cs typeface="黑体" panose="02010609060101010101" charset="-122"/>
              </a:rPr>
              <a:t>旨</a:t>
            </a:r>
            <a:r>
              <a:rPr lang="zh-CN" sz="3200" b="1">
                <a:latin typeface="黑体" panose="02010609060101010101" charset="-122"/>
                <a:ea typeface="黑体" panose="02010609060101010101" charset="-122"/>
                <a:cs typeface="黑体" panose="02010609060101010101" charset="-122"/>
              </a:rPr>
              <a:t>也；虽有</a:t>
            </a:r>
            <a:r>
              <a:rPr lang="zh-CN" sz="3200" b="1">
                <a:solidFill>
                  <a:srgbClr val="FF0000"/>
                </a:solidFill>
                <a:latin typeface="黑体" panose="02010609060101010101" charset="-122"/>
                <a:ea typeface="黑体" panose="02010609060101010101" charset="-122"/>
                <a:cs typeface="黑体" panose="02010609060101010101" charset="-122"/>
              </a:rPr>
              <a:t>至道</a:t>
            </a:r>
            <a:r>
              <a:rPr lang="zh-CN" sz="3200" b="1">
                <a:latin typeface="黑体" panose="02010609060101010101" charset="-122"/>
                <a:ea typeface="黑体" panose="02010609060101010101" charset="-122"/>
                <a:cs typeface="黑体" panose="02010609060101010101" charset="-122"/>
              </a:rPr>
              <a:t>，弗学，不知其善也。是故学然后知不足，教然后知</a:t>
            </a:r>
            <a:r>
              <a:rPr lang="zh-CN" sz="3200" b="1">
                <a:solidFill>
                  <a:srgbClr val="FF0000"/>
                </a:solidFill>
                <a:latin typeface="黑体" panose="02010609060101010101" charset="-122"/>
                <a:ea typeface="黑体" panose="02010609060101010101" charset="-122"/>
                <a:cs typeface="黑体" panose="02010609060101010101" charset="-122"/>
              </a:rPr>
              <a:t>困</a:t>
            </a:r>
            <a:r>
              <a:rPr lang="zh-CN" sz="3200" b="1">
                <a:latin typeface="黑体" panose="02010609060101010101" charset="-122"/>
                <a:ea typeface="黑体" panose="02010609060101010101" charset="-122"/>
                <a:cs typeface="黑体" panose="02010609060101010101" charset="-122"/>
              </a:rPr>
              <a:t>。知不足，然后能</a:t>
            </a:r>
            <a:r>
              <a:rPr lang="zh-CN" sz="3200" b="1">
                <a:solidFill>
                  <a:srgbClr val="FF0000"/>
                </a:solidFill>
                <a:latin typeface="黑体" panose="02010609060101010101" charset="-122"/>
                <a:ea typeface="黑体" panose="02010609060101010101" charset="-122"/>
                <a:cs typeface="黑体" panose="02010609060101010101" charset="-122"/>
              </a:rPr>
              <a:t>自反</a:t>
            </a:r>
            <a:r>
              <a:rPr lang="zh-CN" sz="3200" b="1">
                <a:latin typeface="黑体" panose="02010609060101010101" charset="-122"/>
                <a:ea typeface="黑体" panose="02010609060101010101" charset="-122"/>
                <a:cs typeface="黑体" panose="02010609060101010101" charset="-122"/>
              </a:rPr>
              <a:t>也；知困，然后能自强也。故曰：“ </a:t>
            </a:r>
            <a:r>
              <a:rPr lang="zh-CN" sz="3200" b="1">
                <a:solidFill>
                  <a:srgbClr val="FF0000"/>
                </a:solidFill>
                <a:latin typeface="黑体" panose="02010609060101010101" charset="-122"/>
                <a:ea typeface="黑体" panose="02010609060101010101" charset="-122"/>
                <a:cs typeface="黑体" panose="02010609060101010101" charset="-122"/>
              </a:rPr>
              <a:t>教学相长</a:t>
            </a:r>
            <a:r>
              <a:rPr lang="zh-CN" sz="3200" b="1">
                <a:latin typeface="黑体" panose="02010609060101010101" charset="-122"/>
                <a:ea typeface="黑体" panose="02010609060101010101" charset="-122"/>
                <a:cs typeface="黑体" panose="02010609060101010101" charset="-122"/>
              </a:rPr>
              <a:t>也。《兑命》曰：</a:t>
            </a:r>
            <a:r>
              <a:rPr lang="zh-CN" sz="3200" b="1">
                <a:solidFill>
                  <a:srgbClr val="FF0000"/>
                </a:solidFill>
                <a:latin typeface="黑体" panose="02010609060101010101" charset="-122"/>
                <a:ea typeface="黑体" panose="02010609060101010101" charset="-122"/>
                <a:cs typeface="黑体" panose="02010609060101010101" charset="-122"/>
              </a:rPr>
              <a:t>“学学半。”</a:t>
            </a:r>
            <a:r>
              <a:rPr lang="zh-CN" sz="3200" b="1">
                <a:latin typeface="黑体" panose="02010609060101010101" charset="-122"/>
                <a:ea typeface="黑体" panose="02010609060101010101" charset="-122"/>
                <a:cs typeface="黑体" panose="02010609060101010101" charset="-122"/>
              </a:rPr>
              <a:t>其此之谓乎？</a:t>
            </a:r>
            <a:endParaRPr lang="zh-CN" altLang="en-US" sz="3200" b="1">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4065270" y="2220595"/>
            <a:ext cx="4915535" cy="922020"/>
          </a:xfrm>
          <a:prstGeom prst="rect">
            <a:avLst/>
          </a:prstGeom>
          <a:noFill/>
        </p:spPr>
        <p:txBody>
          <a:bodyPr wrap="square" rtlCol="0">
            <a:spAutoFit/>
          </a:bodyPr>
          <a:p>
            <a:r>
              <a:rPr lang="zh-CN" altLang="en-US" sz="5400" b="1">
                <a:solidFill>
                  <a:srgbClr val="FF0000"/>
                </a:solidFill>
              </a:rPr>
              <a:t>马 说   </a:t>
            </a:r>
            <a:r>
              <a:rPr lang="zh-CN" altLang="en-US" sz="5400" b="1">
                <a:solidFill>
                  <a:schemeClr val="tx1"/>
                </a:solidFill>
                <a:effectLst>
                  <a:outerShdw blurRad="38100" dist="19050" dir="2700000" algn="tl" rotWithShape="0">
                    <a:schemeClr val="dk1">
                      <a:alpha val="40000"/>
                    </a:schemeClr>
                  </a:outerShdw>
                </a:effectLst>
              </a:rPr>
              <a:t>复习</a:t>
            </a:r>
            <a:endParaRPr lang="zh-CN" altLang="en-US" sz="5400" b="1">
              <a:solidFill>
                <a:schemeClr val="tx1"/>
              </a:solidFill>
              <a:effectLst>
                <a:outerShdw blurRad="38100" dist="19050" dir="2700000" algn="tl" rotWithShape="0">
                  <a:schemeClr val="dk1">
                    <a:alpha val="40000"/>
                  </a:schemeClr>
                </a:outerShdw>
              </a:effectLst>
            </a:endParaRPr>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657860" y="281940"/>
            <a:ext cx="11095990" cy="6294755"/>
          </a:xfrm>
          <a:prstGeom prst="rect">
            <a:avLst/>
          </a:prstGeom>
          <a:noFill/>
          <a:ln w="9525">
            <a:noFill/>
          </a:ln>
        </p:spPr>
        <p:txBody>
          <a:bodyPr wrap="square">
            <a:spAutoFit/>
          </a:bodyPr>
          <a:p>
            <a:pPr indent="266700">
              <a:lnSpc>
                <a:spcPct val="140000"/>
              </a:lnSpc>
            </a:pPr>
            <a:r>
              <a:rPr lang="en-US" altLang="zh-CN" sz="3200" b="1">
                <a:latin typeface="黑体" panose="02010609060101010101" charset="-122"/>
                <a:ea typeface="黑体" panose="02010609060101010101" charset="-122"/>
                <a:cs typeface="黑体" panose="02010609060101010101" charset="-122"/>
              </a:rPr>
              <a:t>     </a:t>
            </a:r>
            <a:r>
              <a:rPr lang="zh-CN" sz="3200" b="1">
                <a:latin typeface="黑体" panose="02010609060101010101" charset="-122"/>
                <a:ea typeface="黑体" panose="02010609060101010101" charset="-122"/>
                <a:cs typeface="黑体" panose="02010609060101010101" charset="-122"/>
              </a:rPr>
              <a:t>世有伯乐，然后有千里马。千里马常有，而伯乐不常有。故虽有名马，</a:t>
            </a:r>
            <a:r>
              <a:rPr lang="zh-CN" sz="3200" b="1">
                <a:solidFill>
                  <a:srgbClr val="FF0000"/>
                </a:solidFill>
                <a:latin typeface="黑体" panose="02010609060101010101" charset="-122"/>
                <a:ea typeface="黑体" panose="02010609060101010101" charset="-122"/>
                <a:cs typeface="黑体" panose="02010609060101010101" charset="-122"/>
              </a:rPr>
              <a:t>祗</a:t>
            </a:r>
            <a:r>
              <a:rPr lang="zh-CN" sz="3200" b="1">
                <a:latin typeface="黑体" panose="02010609060101010101" charset="-122"/>
                <a:ea typeface="黑体" panose="02010609060101010101" charset="-122"/>
                <a:cs typeface="黑体" panose="02010609060101010101" charset="-122"/>
              </a:rPr>
              <a:t>辱于奴隶人之手，</a:t>
            </a:r>
            <a:r>
              <a:rPr lang="zh-CN" sz="3200" b="1">
                <a:solidFill>
                  <a:srgbClr val="FF0000"/>
                </a:solidFill>
                <a:latin typeface="黑体" panose="02010609060101010101" charset="-122"/>
                <a:ea typeface="黑体" panose="02010609060101010101" charset="-122"/>
                <a:cs typeface="黑体" panose="02010609060101010101" charset="-122"/>
              </a:rPr>
              <a:t>骈</a:t>
            </a:r>
            <a:r>
              <a:rPr lang="zh-CN" sz="3200" b="1">
                <a:latin typeface="黑体" panose="02010609060101010101" charset="-122"/>
                <a:ea typeface="黑体" panose="02010609060101010101" charset="-122"/>
                <a:cs typeface="黑体" panose="02010609060101010101" charset="-122"/>
              </a:rPr>
              <a:t>死于</a:t>
            </a:r>
            <a:r>
              <a:rPr lang="zh-CN" sz="3200" b="1">
                <a:solidFill>
                  <a:srgbClr val="FF0000"/>
                </a:solidFill>
                <a:latin typeface="黑体" panose="02010609060101010101" charset="-122"/>
                <a:ea typeface="黑体" panose="02010609060101010101" charset="-122"/>
                <a:cs typeface="黑体" panose="02010609060101010101" charset="-122"/>
              </a:rPr>
              <a:t>槽枥</a:t>
            </a:r>
            <a:r>
              <a:rPr lang="zh-CN" sz="3200" b="1">
                <a:latin typeface="黑体" panose="02010609060101010101" charset="-122"/>
                <a:ea typeface="黑体" panose="02010609060101010101" charset="-122"/>
                <a:cs typeface="黑体" panose="02010609060101010101" charset="-122"/>
              </a:rPr>
              <a:t>之间，不以千里称也。       马之千里者，</a:t>
            </a:r>
            <a:r>
              <a:rPr lang="zh-CN" sz="3200" b="1">
                <a:latin typeface="黑体" panose="02010609060101010101" charset="-122"/>
                <a:ea typeface="黑体" panose="02010609060101010101" charset="-122"/>
                <a:cs typeface="黑体" panose="02010609060101010101" charset="-122"/>
              </a:rPr>
              <a:t>一食</a:t>
            </a:r>
            <a:r>
              <a:rPr lang="zh-CN" sz="3200" b="1">
                <a:solidFill>
                  <a:srgbClr val="FF0000"/>
                </a:solidFill>
                <a:latin typeface="黑体" panose="02010609060101010101" charset="-122"/>
                <a:ea typeface="黑体" panose="02010609060101010101" charset="-122"/>
                <a:cs typeface="黑体" panose="02010609060101010101" charset="-122"/>
              </a:rPr>
              <a:t> 或</a:t>
            </a:r>
            <a:r>
              <a:rPr lang="zh-CN" sz="3200" b="1">
                <a:latin typeface="黑体" panose="02010609060101010101" charset="-122"/>
                <a:ea typeface="黑体" panose="02010609060101010101" charset="-122"/>
                <a:cs typeface="黑体" panose="02010609060101010101" charset="-122"/>
              </a:rPr>
              <a:t>尽粟一石。食马者不知其能干里而食也。是马也</a:t>
            </a:r>
            <a:r>
              <a:rPr lang="zh-CN" sz="3200" b="1">
                <a:latin typeface="黑体" panose="02010609060101010101" charset="-122"/>
                <a:ea typeface="黑体" panose="02010609060101010101" charset="-122"/>
                <a:cs typeface="黑体" panose="02010609060101010101" charset="-122"/>
              </a:rPr>
              <a:t>，</a:t>
            </a:r>
            <a:r>
              <a:rPr lang="zh-CN" sz="3200" b="1">
                <a:latin typeface="黑体" panose="02010609060101010101" charset="-122"/>
                <a:ea typeface="黑体" panose="02010609060101010101" charset="-122"/>
                <a:cs typeface="黑体" panose="02010609060101010101" charset="-122"/>
              </a:rPr>
              <a:t>虽有千里之能，食不饱，力不足，才美不外</a:t>
            </a:r>
            <a:r>
              <a:rPr lang="zh-CN" sz="3200" b="1">
                <a:solidFill>
                  <a:srgbClr val="FF0000"/>
                </a:solidFill>
                <a:latin typeface="黑体" panose="02010609060101010101" charset="-122"/>
                <a:ea typeface="黑体" panose="02010609060101010101" charset="-122"/>
                <a:cs typeface="黑体" panose="02010609060101010101" charset="-122"/>
              </a:rPr>
              <a:t>见</a:t>
            </a:r>
            <a:r>
              <a:rPr lang="zh-CN" sz="3200" b="1">
                <a:latin typeface="黑体" panose="02010609060101010101" charset="-122"/>
                <a:ea typeface="黑体" panose="02010609060101010101" charset="-122"/>
                <a:cs typeface="黑体" panose="02010609060101010101" charset="-122"/>
              </a:rPr>
              <a:t>，</a:t>
            </a:r>
            <a:r>
              <a:rPr lang="zh-CN" sz="3200" b="1">
                <a:solidFill>
                  <a:srgbClr val="FF0000"/>
                </a:solidFill>
                <a:latin typeface="黑体" panose="02010609060101010101" charset="-122"/>
                <a:ea typeface="黑体" panose="02010609060101010101" charset="-122"/>
                <a:cs typeface="黑体" panose="02010609060101010101" charset="-122"/>
              </a:rPr>
              <a:t>且</a:t>
            </a:r>
            <a:r>
              <a:rPr lang="zh-CN" sz="3200" b="1">
                <a:latin typeface="黑体" panose="02010609060101010101" charset="-122"/>
                <a:ea typeface="黑体" panose="02010609060101010101" charset="-122"/>
                <a:cs typeface="黑体" panose="02010609060101010101" charset="-122"/>
              </a:rPr>
              <a:t>欲与常马</a:t>
            </a:r>
            <a:r>
              <a:rPr lang="zh-CN" sz="3200" b="1">
                <a:solidFill>
                  <a:srgbClr val="FF0000"/>
                </a:solidFill>
                <a:latin typeface="黑体" panose="02010609060101010101" charset="-122"/>
                <a:ea typeface="黑体" panose="02010609060101010101" charset="-122"/>
                <a:cs typeface="黑体" panose="02010609060101010101" charset="-122"/>
              </a:rPr>
              <a:t>等</a:t>
            </a:r>
            <a:r>
              <a:rPr lang="zh-CN" sz="3200" b="1">
                <a:latin typeface="黑体" panose="02010609060101010101" charset="-122"/>
                <a:ea typeface="黑体" panose="02010609060101010101" charset="-122"/>
                <a:cs typeface="黑体" panose="02010609060101010101" charset="-122"/>
              </a:rPr>
              <a:t>不</a:t>
            </a:r>
            <a:r>
              <a:rPr lang="zh-CN" sz="3200" b="1">
                <a:latin typeface="黑体" panose="02010609060101010101" charset="-122"/>
                <a:ea typeface="黑体" panose="02010609060101010101" charset="-122"/>
                <a:cs typeface="黑体" panose="02010609060101010101" charset="-122"/>
              </a:rPr>
              <a:t>可得，</a:t>
            </a:r>
            <a:r>
              <a:rPr lang="zh-CN" sz="3200" b="1">
                <a:solidFill>
                  <a:srgbClr val="FF0000"/>
                </a:solidFill>
                <a:latin typeface="黑体" panose="02010609060101010101" charset="-122"/>
                <a:ea typeface="黑体" panose="02010609060101010101" charset="-122"/>
                <a:cs typeface="黑体" panose="02010609060101010101" charset="-122"/>
              </a:rPr>
              <a:t>安</a:t>
            </a:r>
            <a:r>
              <a:rPr lang="zh-CN" sz="3200" b="1">
                <a:latin typeface="黑体" panose="02010609060101010101" charset="-122"/>
                <a:ea typeface="黑体" panose="02010609060101010101" charset="-122"/>
                <a:cs typeface="黑体" panose="02010609060101010101" charset="-122"/>
              </a:rPr>
              <a:t>求其能千里也</a:t>
            </a:r>
            <a:r>
              <a:rPr lang="en-US" sz="3200" b="1">
                <a:latin typeface="黑体" panose="02010609060101010101" charset="-122"/>
                <a:ea typeface="黑体" panose="02010609060101010101" charset="-122"/>
                <a:cs typeface="黑体" panose="02010609060101010101" charset="-122"/>
              </a:rPr>
              <a:t>?</a:t>
            </a:r>
            <a:r>
              <a:rPr lang="zh-CN" sz="3200" b="1">
                <a:latin typeface="黑体" panose="02010609060101010101" charset="-122"/>
                <a:ea typeface="黑体" panose="02010609060101010101" charset="-122"/>
                <a:cs typeface="黑体" panose="02010609060101010101" charset="-122"/>
              </a:rPr>
              <a:t>       </a:t>
            </a:r>
            <a:r>
              <a:rPr lang="zh-CN" sz="3200" b="1">
                <a:solidFill>
                  <a:srgbClr val="FF0000"/>
                </a:solidFill>
                <a:latin typeface="黑体" panose="02010609060101010101" charset="-122"/>
                <a:ea typeface="黑体" panose="02010609060101010101" charset="-122"/>
                <a:cs typeface="黑体" panose="02010609060101010101" charset="-122"/>
              </a:rPr>
              <a:t>策</a:t>
            </a:r>
            <a:r>
              <a:rPr lang="zh-CN" sz="3200" b="1">
                <a:latin typeface="黑体" panose="02010609060101010101" charset="-122"/>
                <a:ea typeface="黑体" panose="02010609060101010101" charset="-122"/>
                <a:cs typeface="黑体" panose="02010609060101010101" charset="-122"/>
              </a:rPr>
              <a:t>之不以其道</a:t>
            </a:r>
            <a:r>
              <a:rPr lang="zh-CN" sz="3200" b="1">
                <a:latin typeface="黑体" panose="02010609060101010101" charset="-122"/>
                <a:ea typeface="黑体" panose="02010609060101010101" charset="-122"/>
                <a:cs typeface="黑体" panose="02010609060101010101" charset="-122"/>
              </a:rPr>
              <a:t>，</a:t>
            </a:r>
            <a:r>
              <a:rPr lang="zh-CN" sz="3200" b="1">
                <a:latin typeface="黑体" panose="02010609060101010101" charset="-122"/>
                <a:ea typeface="黑体" panose="02010609060101010101" charset="-122"/>
                <a:cs typeface="黑体" panose="02010609060101010101" charset="-122"/>
              </a:rPr>
              <a:t>食之不能尽其</a:t>
            </a:r>
            <a:r>
              <a:rPr lang="zh-CN" sz="3200" b="1">
                <a:solidFill>
                  <a:srgbClr val="FF0000"/>
                </a:solidFill>
                <a:latin typeface="黑体" panose="02010609060101010101" charset="-122"/>
                <a:ea typeface="黑体" panose="02010609060101010101" charset="-122"/>
                <a:cs typeface="黑体" panose="02010609060101010101" charset="-122"/>
              </a:rPr>
              <a:t>材</a:t>
            </a:r>
            <a:r>
              <a:rPr lang="zh-CN" sz="3200" b="1">
                <a:latin typeface="黑体" panose="02010609060101010101" charset="-122"/>
                <a:ea typeface="黑体" panose="02010609060101010101" charset="-122"/>
                <a:cs typeface="黑体" panose="02010609060101010101" charset="-122"/>
              </a:rPr>
              <a:t>，鸣之而不能通其意，执</a:t>
            </a:r>
            <a:r>
              <a:rPr lang="zh-CN" sz="3200" b="1">
                <a:solidFill>
                  <a:srgbClr val="FF0000"/>
                </a:solidFill>
                <a:latin typeface="黑体" panose="02010609060101010101" charset="-122"/>
                <a:ea typeface="黑体" panose="02010609060101010101" charset="-122"/>
                <a:cs typeface="黑体" panose="02010609060101010101" charset="-122"/>
              </a:rPr>
              <a:t>策</a:t>
            </a:r>
            <a:r>
              <a:rPr lang="zh-CN" sz="3200" b="1">
                <a:latin typeface="黑体" panose="02010609060101010101" charset="-122"/>
                <a:ea typeface="黑体" panose="02010609060101010101" charset="-122"/>
                <a:cs typeface="黑体" panose="02010609060101010101" charset="-122"/>
              </a:rPr>
              <a:t>而</a:t>
            </a:r>
            <a:r>
              <a:rPr lang="zh-CN" sz="3200" b="1">
                <a:solidFill>
                  <a:srgbClr val="FF0000"/>
                </a:solidFill>
                <a:latin typeface="黑体" panose="02010609060101010101" charset="-122"/>
                <a:ea typeface="黑体" panose="02010609060101010101" charset="-122"/>
                <a:cs typeface="黑体" panose="02010609060101010101" charset="-122"/>
              </a:rPr>
              <a:t>临</a:t>
            </a:r>
            <a:r>
              <a:rPr lang="zh-CN" sz="3200" b="1">
                <a:latin typeface="黑体" panose="02010609060101010101" charset="-122"/>
                <a:ea typeface="黑体" panose="02010609060101010101" charset="-122"/>
                <a:cs typeface="黑体" panose="02010609060101010101" charset="-122"/>
              </a:rPr>
              <a:t>之，曰：“天下无马！”鸣呼！</a:t>
            </a:r>
            <a:r>
              <a:rPr lang="zh-CN" sz="3200" b="1">
                <a:solidFill>
                  <a:srgbClr val="FF0000"/>
                </a:solidFill>
                <a:latin typeface="黑体" panose="02010609060101010101" charset="-122"/>
                <a:ea typeface="黑体" panose="02010609060101010101" charset="-122"/>
                <a:cs typeface="黑体" panose="02010609060101010101" charset="-122"/>
              </a:rPr>
              <a:t>其</a:t>
            </a:r>
            <a:r>
              <a:rPr lang="zh-CN" sz="3200" b="1">
                <a:latin typeface="黑体" panose="02010609060101010101" charset="-122"/>
                <a:ea typeface="黑体" panose="02010609060101010101" charset="-122"/>
                <a:cs typeface="黑体" panose="02010609060101010101" charset="-122"/>
              </a:rPr>
              <a:t>真无马邪?</a:t>
            </a:r>
            <a:r>
              <a:rPr lang="zh-CN" sz="3200" b="1">
                <a:solidFill>
                  <a:srgbClr val="FF0000"/>
                </a:solidFill>
                <a:latin typeface="黑体" panose="02010609060101010101" charset="-122"/>
                <a:ea typeface="黑体" panose="02010609060101010101" charset="-122"/>
                <a:cs typeface="黑体" panose="02010609060101010101" charset="-122"/>
              </a:rPr>
              <a:t>其</a:t>
            </a:r>
            <a:r>
              <a:rPr lang="zh-CN" sz="3200" b="1">
                <a:latin typeface="黑体" panose="02010609060101010101" charset="-122"/>
                <a:ea typeface="黑体" panose="02010609060101010101" charset="-122"/>
                <a:cs typeface="黑体" panose="02010609060101010101" charset="-122"/>
              </a:rPr>
              <a:t>真不知马也！</a:t>
            </a:r>
            <a:endParaRPr lang="zh-CN" altLang="en-US" sz="3200" b="1">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109220" y="-33655"/>
            <a:ext cx="6114415" cy="922020"/>
          </a:xfrm>
          <a:prstGeom prst="rect">
            <a:avLst/>
          </a:prstGeom>
          <a:noFill/>
        </p:spPr>
        <p:txBody>
          <a:bodyPr wrap="square" rtlCol="0" anchor="t">
            <a:spAutoFit/>
            <a:scene3d>
              <a:camera prst="orthographicFront"/>
              <a:lightRig rig="threePt" dir="t"/>
            </a:scene3d>
          </a:bodyPr>
          <a:p>
            <a:pPr>
              <a:lnSpc>
                <a:spcPct val="150000"/>
              </a:lnSpc>
            </a:pPr>
            <a:r>
              <a:rPr lang="zh-CN" sz="36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本文仅仅是在写</a:t>
            </a:r>
            <a:r>
              <a:rPr lang="en-US" altLang="zh-CN" sz="36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a:t>
            </a:r>
            <a:r>
              <a:rPr lang="zh-CN" sz="36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马</a:t>
            </a:r>
            <a:r>
              <a:rPr lang="en-US" altLang="zh-CN" sz="36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a:t>
            </a:r>
            <a:r>
              <a:rPr lang="zh-CN" sz="36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吗？</a:t>
            </a:r>
            <a:endParaRPr lang="zh-CN" sz="36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楷体" panose="02010609060101010101" charset="-122"/>
              <a:sym typeface="+mn-ea"/>
            </a:endParaRPr>
          </a:p>
        </p:txBody>
      </p:sp>
      <p:sp>
        <p:nvSpPr>
          <p:cNvPr id="6" name="文本框 5"/>
          <p:cNvSpPr txBox="1"/>
          <p:nvPr/>
        </p:nvSpPr>
        <p:spPr>
          <a:xfrm>
            <a:off x="756285" y="1991995"/>
            <a:ext cx="2734945" cy="922020"/>
          </a:xfrm>
          <a:prstGeom prst="rect">
            <a:avLst/>
          </a:prstGeom>
          <a:noFill/>
        </p:spPr>
        <p:txBody>
          <a:bodyPr wrap="square" rtlCol="0" anchor="t">
            <a:spAutoFit/>
            <a:scene3d>
              <a:camera prst="orthographicFront"/>
              <a:lightRig rig="threePt" dir="t"/>
            </a:scene3d>
          </a:bodyPr>
          <a:p>
            <a:pPr>
              <a:lnSpc>
                <a:spcPct val="150000"/>
              </a:lnSpc>
            </a:pPr>
            <a:r>
              <a:rPr lang="en-US" altLang="zh-CN" sz="36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    </a:t>
            </a:r>
            <a:r>
              <a:rPr lang="zh-CN" sz="36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千里马</a:t>
            </a:r>
            <a:endParaRPr lang="zh-CN" sz="36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楷体" panose="02010609060101010101" charset="-122"/>
              <a:sym typeface="+mn-ea"/>
            </a:endParaRPr>
          </a:p>
        </p:txBody>
      </p:sp>
      <p:sp>
        <p:nvSpPr>
          <p:cNvPr id="7" name="文本框 6"/>
          <p:cNvSpPr txBox="1"/>
          <p:nvPr/>
        </p:nvSpPr>
        <p:spPr>
          <a:xfrm>
            <a:off x="4218305" y="1905000"/>
            <a:ext cx="2734945" cy="922020"/>
          </a:xfrm>
          <a:prstGeom prst="rect">
            <a:avLst/>
          </a:prstGeom>
          <a:noFill/>
        </p:spPr>
        <p:txBody>
          <a:bodyPr wrap="square" rtlCol="0" anchor="t">
            <a:spAutoFit/>
            <a:scene3d>
              <a:camera prst="orthographicFront"/>
              <a:lightRig rig="threePt" dir="t"/>
            </a:scene3d>
          </a:bodyPr>
          <a:p>
            <a:pPr>
              <a:lnSpc>
                <a:spcPct val="150000"/>
              </a:lnSpc>
            </a:pPr>
            <a:r>
              <a:rPr lang="en-US" altLang="zh-CN" sz="3600" b="1">
                <a:solidFill>
                  <a:srgbClr val="0070C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    </a:t>
            </a:r>
            <a:r>
              <a:rPr lang="zh-CN" sz="3600" b="1">
                <a:solidFill>
                  <a:srgbClr val="0070C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人才</a:t>
            </a:r>
            <a:endParaRPr lang="zh-CN" sz="3600" b="1">
              <a:solidFill>
                <a:srgbClr val="0070C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楷体" panose="02010609060101010101" charset="-122"/>
              <a:sym typeface="+mn-ea"/>
            </a:endParaRPr>
          </a:p>
        </p:txBody>
      </p:sp>
      <p:sp>
        <p:nvSpPr>
          <p:cNvPr id="8" name="文本框 7"/>
          <p:cNvSpPr txBox="1"/>
          <p:nvPr/>
        </p:nvSpPr>
        <p:spPr>
          <a:xfrm>
            <a:off x="870585" y="2827020"/>
            <a:ext cx="2734945" cy="922020"/>
          </a:xfrm>
          <a:prstGeom prst="rect">
            <a:avLst/>
          </a:prstGeom>
          <a:noFill/>
        </p:spPr>
        <p:txBody>
          <a:bodyPr wrap="square" rtlCol="0" anchor="t">
            <a:spAutoFit/>
            <a:scene3d>
              <a:camera prst="orthographicFront"/>
              <a:lightRig rig="threePt" dir="t"/>
            </a:scene3d>
          </a:bodyPr>
          <a:p>
            <a:pPr>
              <a:lnSpc>
                <a:spcPct val="150000"/>
              </a:lnSpc>
            </a:pPr>
            <a:r>
              <a:rPr lang="en-US" altLang="zh-CN" sz="36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    </a:t>
            </a:r>
            <a:r>
              <a:rPr lang="zh-CN" sz="36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伯乐</a:t>
            </a:r>
            <a:endParaRPr lang="zh-CN" sz="36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楷体" panose="02010609060101010101" charset="-122"/>
              <a:sym typeface="+mn-ea"/>
            </a:endParaRPr>
          </a:p>
        </p:txBody>
      </p:sp>
      <p:sp>
        <p:nvSpPr>
          <p:cNvPr id="9" name="文本框 8"/>
          <p:cNvSpPr txBox="1"/>
          <p:nvPr/>
        </p:nvSpPr>
        <p:spPr>
          <a:xfrm>
            <a:off x="4218305" y="2827020"/>
            <a:ext cx="7230110" cy="922020"/>
          </a:xfrm>
          <a:prstGeom prst="rect">
            <a:avLst/>
          </a:prstGeom>
          <a:noFill/>
        </p:spPr>
        <p:txBody>
          <a:bodyPr wrap="square" rtlCol="0" anchor="t">
            <a:spAutoFit/>
            <a:scene3d>
              <a:camera prst="orthographicFront"/>
              <a:lightRig rig="threePt" dir="t"/>
            </a:scene3d>
          </a:bodyPr>
          <a:p>
            <a:pPr>
              <a:lnSpc>
                <a:spcPct val="150000"/>
              </a:lnSpc>
            </a:pPr>
            <a:r>
              <a:rPr lang="en-US" altLang="zh-CN" sz="3600" b="1">
                <a:solidFill>
                  <a:srgbClr val="0070C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    </a:t>
            </a:r>
            <a:r>
              <a:rPr lang="zh-CN" altLang="en-US" sz="3600" b="1">
                <a:solidFill>
                  <a:srgbClr val="0070C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善于识别任用人才的人</a:t>
            </a:r>
            <a:endParaRPr lang="zh-CN" altLang="en-US" sz="3600" b="1">
              <a:solidFill>
                <a:srgbClr val="0070C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楷体" panose="02010609060101010101" charset="-122"/>
              <a:sym typeface="+mn-ea"/>
            </a:endParaRPr>
          </a:p>
        </p:txBody>
      </p:sp>
      <p:sp>
        <p:nvSpPr>
          <p:cNvPr id="10" name="文本框 9"/>
          <p:cNvSpPr txBox="1"/>
          <p:nvPr/>
        </p:nvSpPr>
        <p:spPr>
          <a:xfrm>
            <a:off x="870585" y="3743960"/>
            <a:ext cx="2734945" cy="922020"/>
          </a:xfrm>
          <a:prstGeom prst="rect">
            <a:avLst/>
          </a:prstGeom>
          <a:noFill/>
        </p:spPr>
        <p:txBody>
          <a:bodyPr wrap="square" rtlCol="0" anchor="t">
            <a:spAutoFit/>
            <a:scene3d>
              <a:camera prst="orthographicFront"/>
              <a:lightRig rig="threePt" dir="t"/>
            </a:scene3d>
          </a:bodyPr>
          <a:p>
            <a:pPr>
              <a:lnSpc>
                <a:spcPct val="150000"/>
              </a:lnSpc>
            </a:pPr>
            <a:r>
              <a:rPr lang="en-US" altLang="zh-CN" sz="36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    </a:t>
            </a:r>
            <a:r>
              <a:rPr lang="zh-CN" altLang="en-US" sz="36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食马者</a:t>
            </a:r>
            <a:endParaRPr lang="zh-CN" altLang="en-US" sz="36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楷体" panose="02010609060101010101" charset="-122"/>
              <a:sym typeface="+mn-ea"/>
            </a:endParaRPr>
          </a:p>
        </p:txBody>
      </p:sp>
      <p:sp>
        <p:nvSpPr>
          <p:cNvPr id="11" name="文本框 10"/>
          <p:cNvSpPr txBox="1"/>
          <p:nvPr/>
        </p:nvSpPr>
        <p:spPr>
          <a:xfrm>
            <a:off x="4218305" y="3749040"/>
            <a:ext cx="7720330" cy="1753235"/>
          </a:xfrm>
          <a:prstGeom prst="rect">
            <a:avLst/>
          </a:prstGeom>
          <a:noFill/>
        </p:spPr>
        <p:txBody>
          <a:bodyPr wrap="square" rtlCol="0" anchor="t">
            <a:spAutoFit/>
            <a:scene3d>
              <a:camera prst="orthographicFront"/>
              <a:lightRig rig="threePt" dir="t"/>
            </a:scene3d>
          </a:bodyPr>
          <a:p>
            <a:pPr>
              <a:lnSpc>
                <a:spcPct val="150000"/>
              </a:lnSpc>
            </a:pPr>
            <a:r>
              <a:rPr lang="en-US" altLang="zh-CN" sz="3600" b="1">
                <a:solidFill>
                  <a:srgbClr val="0070C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    </a:t>
            </a:r>
            <a:r>
              <a:rPr lang="zh-CN" altLang="en-US" sz="3600" b="1">
                <a:solidFill>
                  <a:srgbClr val="0070C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埋没、摧残人才，愚妄浅薄的统   </a:t>
            </a:r>
            <a:endParaRPr lang="zh-CN" altLang="en-US" sz="3600" b="1">
              <a:solidFill>
                <a:srgbClr val="0070C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endParaRPr>
          </a:p>
          <a:p>
            <a:pPr>
              <a:lnSpc>
                <a:spcPct val="150000"/>
              </a:lnSpc>
            </a:pPr>
            <a:r>
              <a:rPr lang="zh-CN" altLang="en-US" sz="3600" b="1">
                <a:solidFill>
                  <a:srgbClr val="0070C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    治者</a:t>
            </a:r>
            <a:endParaRPr lang="zh-CN" altLang="en-US" sz="3600" b="1">
              <a:solidFill>
                <a:srgbClr val="0070C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楷体" panose="02010609060101010101" charset="-122"/>
              <a:sym typeface="+mn-ea"/>
            </a:endParaRPr>
          </a:p>
        </p:txBody>
      </p:sp>
      <p:sp>
        <p:nvSpPr>
          <p:cNvPr id="12" name="文本框 11"/>
          <p:cNvSpPr txBox="1"/>
          <p:nvPr/>
        </p:nvSpPr>
        <p:spPr>
          <a:xfrm>
            <a:off x="603250" y="1069975"/>
            <a:ext cx="6114415" cy="922020"/>
          </a:xfrm>
          <a:prstGeom prst="rect">
            <a:avLst/>
          </a:prstGeom>
          <a:noFill/>
        </p:spPr>
        <p:txBody>
          <a:bodyPr wrap="square" rtlCol="0" anchor="t">
            <a:spAutoFit/>
            <a:scene3d>
              <a:camera prst="orthographicFront"/>
              <a:lightRig rig="threePt" dir="t"/>
            </a:scene3d>
          </a:bodyPr>
          <a:p>
            <a:pPr>
              <a:lnSpc>
                <a:spcPct val="150000"/>
              </a:lnSpc>
            </a:pPr>
            <a:r>
              <a:rPr lang="zh-CN" sz="36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本文中的比喻义：</a:t>
            </a:r>
            <a:endParaRPr lang="zh-CN" sz="36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楷体" panose="02010609060101010101"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471805" y="119380"/>
            <a:ext cx="11601450" cy="2971800"/>
          </a:xfrm>
          <a:prstGeom prst="rect">
            <a:avLst/>
          </a:prstGeom>
          <a:noFill/>
        </p:spPr>
        <p:txBody>
          <a:bodyPr wrap="square" rtlCol="0" anchor="t">
            <a:spAutoFit/>
          </a:bodyPr>
          <a:p>
            <a:pPr algn="l">
              <a:lnSpc>
                <a:spcPct val="130000"/>
              </a:lnSpc>
            </a:pPr>
            <a:r>
              <a:rPr lang="zh-CN" sz="36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主旨小结：</a:t>
            </a:r>
            <a:endParaRPr lang="zh-CN" sz="36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endParaRPr>
          </a:p>
          <a:p>
            <a:pPr algn="l">
              <a:lnSpc>
                <a:spcPct val="130000"/>
              </a:lnSpc>
            </a:pPr>
            <a:r>
              <a:rPr lang="zh-CN" sz="36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    </a:t>
            </a:r>
            <a:r>
              <a:rPr lang="zh-CN" sz="3600" b="1">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通篇写马，实则些人。</a:t>
            </a:r>
            <a:r>
              <a:rPr lang="zh-CN" sz="3600" b="1" u="sng">
                <a:effectLst>
                  <a:outerShdw blurRad="38100" dist="19050" dir="2700000" algn="tl" rotWithShape="0">
                    <a:schemeClr val="dk1">
                      <a:alpha val="40000"/>
                    </a:schemeClr>
                  </a:outerShdw>
                </a:effectLst>
                <a:latin typeface="黑体" panose="02010609060101010101" charset="-122"/>
                <a:ea typeface="黑体" panose="02010609060101010101" charset="-122"/>
                <a:sym typeface="+mn-ea"/>
              </a:rPr>
              <a:t>以千里马比喻人才（自喻），借千里马的不幸遭遇，</a:t>
            </a:r>
            <a:r>
              <a:rPr lang="zh-CN" sz="3600" b="1"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寄托了作者</a:t>
            </a:r>
            <a:r>
              <a:rPr lang="zh-CN" sz="3600" b="1"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怀才不遇</a:t>
            </a:r>
            <a:r>
              <a:rPr lang="zh-CN" sz="3600" b="1"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的不平之感，对统治者埋没摧残人才的</a:t>
            </a:r>
            <a:r>
              <a:rPr lang="zh-CN" sz="3600" b="1"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愤慨</a:t>
            </a:r>
            <a:r>
              <a:rPr lang="zh-CN" sz="3600" b="1"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和</a:t>
            </a:r>
            <a:r>
              <a:rPr lang="zh-CN" sz="3600" b="1"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讽刺</a:t>
            </a:r>
            <a:r>
              <a:rPr lang="zh-CN" sz="3600" b="1"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a:t>
            </a:r>
            <a:endParaRPr lang="zh-CN" sz="3600" b="1"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endParaRPr>
          </a:p>
        </p:txBody>
      </p:sp>
      <p:sp>
        <p:nvSpPr>
          <p:cNvPr id="4" name="文本框 3"/>
          <p:cNvSpPr txBox="1"/>
          <p:nvPr/>
        </p:nvSpPr>
        <p:spPr>
          <a:xfrm>
            <a:off x="375920" y="3737610"/>
            <a:ext cx="11249025" cy="2416810"/>
          </a:xfrm>
          <a:prstGeom prst="rect">
            <a:avLst/>
          </a:prstGeom>
          <a:noFill/>
        </p:spPr>
        <p:txBody>
          <a:bodyPr wrap="square" rtlCol="0" anchor="t">
            <a:spAutoFit/>
          </a:bodyPr>
          <a:p>
            <a:pPr algn="l">
              <a:lnSpc>
                <a:spcPct val="140000"/>
              </a:lnSpc>
            </a:pPr>
            <a:r>
              <a:rPr lang="en-US" altLang="zh-CN" sz="3600" b="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    </a:t>
            </a:r>
            <a:r>
              <a:rPr lang="zh-CN" sz="3600" b="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这种写法叫做</a:t>
            </a:r>
            <a:r>
              <a:rPr lang="en-US" altLang="zh-CN" sz="3600" b="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a:t>
            </a:r>
            <a:r>
              <a:rPr lang="zh-CN" sz="3600" b="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托物寓意</a:t>
            </a:r>
            <a:r>
              <a:rPr lang="en-US" altLang="zh-CN" sz="3600" b="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a:t>
            </a:r>
            <a:r>
              <a:rPr lang="zh-CN" altLang="en-US" sz="3600" b="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a:t>
            </a:r>
            <a:endParaRPr lang="zh-CN" altLang="en-US" sz="3600" b="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endParaRPr>
          </a:p>
          <a:p>
            <a:pPr algn="l">
              <a:lnSpc>
                <a:spcPct val="140000"/>
              </a:lnSpc>
            </a:pPr>
            <a:r>
              <a:rPr lang="zh-CN" altLang="en-US" sz="3600" b="1">
                <a:solidFill>
                  <a:srgbClr val="FF0000"/>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    </a:t>
            </a:r>
            <a:r>
              <a:rPr lang="en-US" altLang="zh-CN" sz="36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是一种文学作品的写作手法，把一个深刻的道理通过对某一物的记叙、描写、议论等表达出来。</a:t>
            </a:r>
            <a:r>
              <a:rPr lang="zh-CN" altLang="en-US" sz="36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rPr>
              <a:t>（寓言等）</a:t>
            </a:r>
            <a:endParaRPr lang="zh-CN" altLang="en-US" sz="3600" b="1">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20015" y="193040"/>
            <a:ext cx="11838940" cy="6185535"/>
          </a:xfrm>
          <a:prstGeom prst="rect">
            <a:avLst/>
          </a:prstGeom>
          <a:noFill/>
          <a:ln w="9525">
            <a:noFill/>
          </a:ln>
        </p:spPr>
        <p:txBody>
          <a:bodyPr wrap="square">
            <a:spAutoFit/>
          </a:bodyPr>
          <a:p>
            <a:pPr indent="0">
              <a:lnSpc>
                <a:spcPct val="110000"/>
              </a:lnSpc>
            </a:pPr>
            <a:r>
              <a:rPr lang="en-US" sz="4000" b="1">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12</a:t>
            </a:r>
            <a:r>
              <a:rPr lang="zh-CN" sz="4000" b="1">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、下列对选文的理解，不正确的一项是</a:t>
            </a:r>
            <a:r>
              <a:rPr lang="en-US" sz="4000" b="1">
                <a:ln/>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       )</a:t>
            </a:r>
            <a:r>
              <a:rPr lang="en-US" sz="4000" b="0">
                <a:latin typeface="黑体" panose="02010609060101010101" charset="-122"/>
                <a:ea typeface="黑体" panose="02010609060101010101" charset="-122"/>
                <a:cs typeface="黑体" panose="02010609060101010101" charset="-122"/>
              </a:rPr>
              <a:t>   A</a:t>
            </a:r>
            <a:r>
              <a:rPr lang="zh-CN" sz="4000" b="0">
                <a:latin typeface="黑体" panose="02010609060101010101" charset="-122"/>
                <a:ea typeface="黑体" panose="02010609060101010101" charset="-122"/>
                <a:cs typeface="黑体" panose="02010609060101010101" charset="-122"/>
              </a:rPr>
              <a:t>、“千里马”寓指有才华的人，“食马者”寓指不识人才、埋没人才的统治者。</a:t>
            </a:r>
            <a:r>
              <a:rPr lang="en-US" sz="4000" b="0">
                <a:latin typeface="黑体" panose="02010609060101010101" charset="-122"/>
                <a:ea typeface="黑体" panose="02010609060101010101" charset="-122"/>
                <a:cs typeface="黑体" panose="02010609060101010101" charset="-122"/>
              </a:rPr>
              <a:t>  B</a:t>
            </a:r>
            <a:r>
              <a:rPr lang="zh-CN" sz="4000" b="0">
                <a:latin typeface="黑体" panose="02010609060101010101" charset="-122"/>
                <a:ea typeface="黑体" panose="02010609060101010101" charset="-122"/>
                <a:cs typeface="黑体" panose="02010609060101010101" charset="-122"/>
              </a:rPr>
              <a:t>、导致千里马“不以千里称也”的根本原因，是“食不饱，力不足，才美不外见”。</a:t>
            </a:r>
            <a:r>
              <a:rPr lang="en-US" sz="4000" b="0">
                <a:latin typeface="黑体" panose="02010609060101010101" charset="-122"/>
                <a:ea typeface="黑体" panose="02010609060101010101" charset="-122"/>
                <a:cs typeface="黑体" panose="02010609060101010101" charset="-122"/>
              </a:rPr>
              <a:t>  C</a:t>
            </a:r>
            <a:r>
              <a:rPr lang="zh-CN" sz="4000" b="0">
                <a:latin typeface="黑体" panose="02010609060101010101" charset="-122"/>
                <a:ea typeface="黑体" panose="02010609060101010101" charset="-122"/>
                <a:cs typeface="黑体" panose="02010609060101010101" charset="-122"/>
              </a:rPr>
              <a:t>、“执策而临之，曰：‘天下无马！’”表现统治者的平庸浅薄、愚妄无知。</a:t>
            </a:r>
            <a:r>
              <a:rPr lang="en-US" sz="4000" b="0">
                <a:latin typeface="黑体" panose="02010609060101010101" charset="-122"/>
                <a:ea typeface="黑体" panose="02010609060101010101" charset="-122"/>
                <a:cs typeface="黑体" panose="02010609060101010101" charset="-122"/>
              </a:rPr>
              <a:t>  D</a:t>
            </a:r>
            <a:r>
              <a:rPr lang="zh-CN" sz="4000" b="0">
                <a:latin typeface="黑体" panose="02010609060101010101" charset="-122"/>
                <a:ea typeface="黑体" panose="02010609060101010101" charset="-122"/>
                <a:cs typeface="黑体" panose="02010609060101010101" charset="-122"/>
              </a:rPr>
              <a:t>、本文既有对统治者埋没摧残人才的抨击，也有作者怀才不遇的愤懑。</a:t>
            </a:r>
            <a:endParaRPr lang="zh-CN" altLang="en-US" sz="4000" b="0">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86690" y="514350"/>
            <a:ext cx="12026265" cy="6490335"/>
          </a:xfrm>
          <a:prstGeom prst="rect">
            <a:avLst/>
          </a:prstGeom>
          <a:noFill/>
          <a:ln w="9525">
            <a:noFill/>
          </a:ln>
        </p:spPr>
        <p:txBody>
          <a:bodyPr wrap="square">
            <a:spAutoFit/>
          </a:bodyPr>
          <a:p>
            <a:pPr indent="0">
              <a:lnSpc>
                <a:spcPct val="130000"/>
              </a:lnSpc>
            </a:pPr>
            <a:r>
              <a:rPr lang="en-US" sz="3200" b="0">
                <a:solidFill>
                  <a:srgbClr val="FF0000"/>
                </a:solidFill>
                <a:latin typeface="黑体" panose="02010609060101010101" charset="-122"/>
                <a:ea typeface="黑体" panose="02010609060101010101" charset="-122"/>
                <a:cs typeface="黑体" panose="02010609060101010101" charset="-122"/>
              </a:rPr>
              <a:t>6.</a:t>
            </a:r>
            <a:r>
              <a:rPr lang="zh-CN" sz="3200" b="0">
                <a:solidFill>
                  <a:srgbClr val="FF0000"/>
                </a:solidFill>
                <a:latin typeface="黑体" panose="02010609060101010101" charset="-122"/>
                <a:ea typeface="黑体" panose="02010609060101010101" charset="-122"/>
                <a:cs typeface="黑体" panose="02010609060101010101" charset="-122"/>
              </a:rPr>
              <a:t>下列对文意理解表述</a:t>
            </a:r>
            <a:r>
              <a:rPr lang="zh-CN" sz="3200" b="0" u="sng">
                <a:solidFill>
                  <a:srgbClr val="FF0000"/>
                </a:solidFill>
                <a:latin typeface="黑体" panose="02010609060101010101" charset="-122"/>
                <a:ea typeface="黑体" panose="02010609060101010101" charset="-122"/>
                <a:cs typeface="黑体" panose="02010609060101010101" charset="-122"/>
              </a:rPr>
              <a:t>有误</a:t>
            </a:r>
            <a:r>
              <a:rPr lang="zh-CN" sz="3200" b="0">
                <a:solidFill>
                  <a:srgbClr val="FF0000"/>
                </a:solidFill>
                <a:latin typeface="黑体" panose="02010609060101010101" charset="-122"/>
                <a:ea typeface="黑体" panose="02010609060101010101" charset="-122"/>
                <a:cs typeface="黑体" panose="02010609060101010101" charset="-122"/>
              </a:rPr>
              <a:t>的一项是（ </a:t>
            </a:r>
            <a:r>
              <a:rPr lang="en-US" sz="3200" b="0">
                <a:solidFill>
                  <a:srgbClr val="FF0000"/>
                </a:solidFill>
                <a:latin typeface="黑体" panose="02010609060101010101" charset="-122"/>
                <a:ea typeface="黑体" panose="02010609060101010101" charset="-122"/>
                <a:cs typeface="黑体" panose="02010609060101010101" charset="-122"/>
              </a:rPr>
              <a:t>    </a:t>
            </a:r>
            <a:r>
              <a:rPr lang="zh-CN" sz="3200" b="0">
                <a:solidFill>
                  <a:srgbClr val="FF0000"/>
                </a:solidFill>
                <a:latin typeface="黑体" panose="02010609060101010101" charset="-122"/>
                <a:ea typeface="黑体" panose="02010609060101010101" charset="-122"/>
                <a:cs typeface="黑体" panose="02010609060101010101" charset="-122"/>
              </a:rPr>
              <a:t>）</a:t>
            </a:r>
            <a:r>
              <a:rPr lang="en-US" sz="3200" b="0">
                <a:latin typeface="黑体" panose="02010609060101010101" charset="-122"/>
                <a:ea typeface="黑体" panose="02010609060101010101" charset="-122"/>
                <a:cs typeface="黑体" panose="02010609060101010101" charset="-122"/>
              </a:rPr>
              <a:t> A</a:t>
            </a:r>
            <a:r>
              <a:rPr lang="zh-CN" sz="3200" b="0">
                <a:latin typeface="黑体" panose="02010609060101010101" charset="-122"/>
                <a:ea typeface="黑体" panose="02010609060101010101" charset="-122"/>
                <a:cs typeface="黑体" panose="02010609060101010101" charset="-122"/>
              </a:rPr>
              <a:t>．文章先写山，后写水，重点写水，而水以夏季为盛，故先写“夏水”。</a:t>
            </a:r>
            <a:r>
              <a:rPr lang="en-US" sz="3200" b="0">
                <a:latin typeface="黑体" panose="02010609060101010101" charset="-122"/>
                <a:ea typeface="黑体" panose="02010609060101010101" charset="-122"/>
                <a:cs typeface="黑体" panose="02010609060101010101" charset="-122"/>
              </a:rPr>
              <a:t> B</a:t>
            </a:r>
            <a:r>
              <a:rPr lang="zh-CN" sz="3200" b="0">
                <a:latin typeface="黑体" panose="02010609060101010101" charset="-122"/>
                <a:ea typeface="黑体" panose="02010609060101010101" charset="-122"/>
                <a:cs typeface="黑体" panose="02010609060101010101" charset="-122"/>
              </a:rPr>
              <a:t>．文章用“寒”“肃”“哀”等词，写出三峡的秋天充满了清幽秀丽之美。</a:t>
            </a:r>
            <a:r>
              <a:rPr lang="en-US" sz="3200" b="0">
                <a:latin typeface="黑体" panose="02010609060101010101" charset="-122"/>
                <a:ea typeface="黑体" panose="02010609060101010101" charset="-122"/>
                <a:cs typeface="黑体" panose="02010609060101010101" charset="-122"/>
              </a:rPr>
              <a:t> C</a:t>
            </a:r>
            <a:r>
              <a:rPr lang="zh-CN" sz="3200" b="0">
                <a:latin typeface="黑体" panose="02010609060101010101" charset="-122"/>
                <a:ea typeface="黑体" panose="02010609060101010101" charset="-122"/>
                <a:cs typeface="黑体" panose="02010609060101010101" charset="-122"/>
              </a:rPr>
              <a:t>．“有时朝发白帝，暮到江陵”与李白的“朝辞白帝彩云间，千里江陵一日还”有异曲同工之妙。</a:t>
            </a:r>
            <a:r>
              <a:rPr lang="en-US" sz="3200" b="0">
                <a:latin typeface="黑体" panose="02010609060101010101" charset="-122"/>
                <a:ea typeface="黑体" panose="02010609060101010101" charset="-122"/>
                <a:cs typeface="黑体" panose="02010609060101010101" charset="-122"/>
              </a:rPr>
              <a:t> D</a:t>
            </a:r>
            <a:r>
              <a:rPr lang="zh-CN" sz="3200" b="0">
                <a:latin typeface="黑体" panose="02010609060101010101" charset="-122"/>
                <a:ea typeface="黑体" panose="02010609060101010101" charset="-122"/>
                <a:cs typeface="黑体" panose="02010609060101010101" charset="-122"/>
              </a:rPr>
              <a:t>．本文多用对偶句，又兼用散句，使文章读起来收放有致，很有节奏感。</a:t>
            </a:r>
            <a:endParaRPr lang="en-US" sz="3200" b="0">
              <a:latin typeface="黑体" panose="02010609060101010101" charset="-122"/>
              <a:ea typeface="黑体" panose="02010609060101010101" charset="-122"/>
              <a:cs typeface="黑体" panose="02010609060101010101" charset="-122"/>
            </a:endParaRPr>
          </a:p>
          <a:p>
            <a:endParaRPr lang="zh-CN" altLang="en-US" sz="3200" b="0">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63855" y="544830"/>
            <a:ext cx="11661775" cy="5041265"/>
          </a:xfrm>
        </p:spPr>
        <p:txBody>
          <a:bodyPr/>
          <a:p>
            <a:pPr>
              <a:lnSpc>
                <a:spcPct val="140000"/>
              </a:lnSpc>
            </a:pPr>
            <a:r>
              <a:rPr sz="3200" spc="0">
                <a:solidFill>
                  <a:srgbClr val="FF0000"/>
                </a:solidFill>
                <a:latin typeface="黑体" panose="02010609060101010101" charset="-122"/>
                <a:ea typeface="黑体" panose="02010609060101010101" charset="-122"/>
                <a:cs typeface="黑体" panose="02010609060101010101" charset="-122"/>
                <a:sym typeface="+mn-ea"/>
              </a:rPr>
              <a:t>7.下列对文章内容的理解，</a:t>
            </a:r>
            <a:r>
              <a:rPr sz="3200" u="sng" spc="0">
                <a:solidFill>
                  <a:srgbClr val="FF0000"/>
                </a:solidFill>
                <a:latin typeface="黑体" panose="02010609060101010101" charset="-122"/>
                <a:ea typeface="黑体" panose="02010609060101010101" charset="-122"/>
                <a:cs typeface="黑体" panose="02010609060101010101" charset="-122"/>
                <a:sym typeface="+mn-ea"/>
              </a:rPr>
              <a:t>正确</a:t>
            </a:r>
            <a:r>
              <a:rPr sz="3200" spc="0">
                <a:solidFill>
                  <a:srgbClr val="FF0000"/>
                </a:solidFill>
                <a:latin typeface="黑体" panose="02010609060101010101" charset="-122"/>
                <a:ea typeface="黑体" panose="02010609060101010101" charset="-122"/>
                <a:cs typeface="黑体" panose="02010609060101010101" charset="-122"/>
                <a:sym typeface="+mn-ea"/>
              </a:rPr>
              <a:t>的一项是(     )</a:t>
            </a:r>
            <a:endParaRPr sz="3200" spc="0">
              <a:solidFill>
                <a:srgbClr val="FF0000"/>
              </a:solidFill>
              <a:latin typeface="黑体" panose="02010609060101010101" charset="-122"/>
              <a:ea typeface="黑体" panose="02010609060101010101" charset="-122"/>
              <a:cs typeface="黑体" panose="02010609060101010101" charset="-122"/>
              <a:sym typeface="+mn-ea"/>
            </a:endParaRPr>
          </a:p>
          <a:p>
            <a:pPr>
              <a:lnSpc>
                <a:spcPct val="140000"/>
              </a:lnSpc>
            </a:pPr>
            <a:r>
              <a:rPr sz="3200" spc="0">
                <a:solidFill>
                  <a:schemeClr val="tx1"/>
                </a:solidFill>
                <a:latin typeface="黑体" panose="02010609060101010101" charset="-122"/>
                <a:ea typeface="黑体" panose="02010609060101010101" charset="-122"/>
                <a:cs typeface="黑体" panose="02010609060101010101" charset="-122"/>
                <a:sym typeface="+mn-ea"/>
              </a:rPr>
              <a:t> A.在一千二百里长的三峡两岸，高山对峙，怪石嶙峋，峭壁重叠，群山绵延不断。 B.夏天的三峡有许多险滩，过往的船只不论是顺行还是逆行，其航道大都被阻隔断绝。 C.每逢到了春冬之季，三峡江水变得缓慢安详，青翠群山静静倒映在碧绿清澈的潭面上。 D.在雨后初晴或秋霜初降的早晨，三峡的山林水涧又展现出清</a:t>
            </a:r>
            <a:endParaRPr sz="3200" spc="0">
              <a:solidFill>
                <a:schemeClr val="tx1"/>
              </a:solidFill>
              <a:latin typeface="黑体" panose="02010609060101010101" charset="-122"/>
              <a:ea typeface="黑体" panose="02010609060101010101" charset="-122"/>
              <a:cs typeface="黑体" panose="02010609060101010101" charset="-122"/>
              <a:sym typeface="+mn-ea"/>
            </a:endParaRPr>
          </a:p>
          <a:p>
            <a:pPr>
              <a:lnSpc>
                <a:spcPct val="140000"/>
              </a:lnSpc>
            </a:pPr>
            <a:r>
              <a:rPr sz="3200" spc="0">
                <a:solidFill>
                  <a:schemeClr val="tx1"/>
                </a:solidFill>
                <a:latin typeface="黑体" panose="02010609060101010101" charset="-122"/>
                <a:ea typeface="黑体" panose="02010609060101010101" charset="-122"/>
                <a:cs typeface="黑体" panose="02010609060101010101" charset="-122"/>
                <a:sym typeface="+mn-ea"/>
              </a:rPr>
              <a:t>凉热闹的另外一番景象。</a:t>
            </a:r>
            <a:endParaRPr lang="zh-CN" altLang="en-US" sz="2800" b="0">
              <a:ea typeface="宋体" panose="02010600030101010101" pitchFamily="2" charset="-122"/>
            </a:endParaRPr>
          </a:p>
          <a:p>
            <a:endParaRPr lang="zh-CN" altLang="en-US" sz="2800" b="0">
              <a:ea typeface="宋体" panose="02010600030101010101" pitchFamily="2"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058795" y="2494280"/>
            <a:ext cx="7256145" cy="922020"/>
          </a:xfrm>
          <a:prstGeom prst="rect">
            <a:avLst/>
          </a:prstGeom>
          <a:noFill/>
        </p:spPr>
        <p:txBody>
          <a:bodyPr wrap="square" rtlCol="0">
            <a:spAutoFit/>
          </a:bodyPr>
          <a:p>
            <a:r>
              <a:rPr lang="zh-CN" altLang="en-US" sz="5400" b="1">
                <a:solidFill>
                  <a:srgbClr val="FF0000"/>
                </a:solidFill>
              </a:rPr>
              <a:t>记承天寺夜游 复习</a:t>
            </a:r>
            <a:endParaRPr lang="zh-CN" altLang="en-US" sz="5400" b="1">
              <a:solidFill>
                <a:srgbClr val="FF0000"/>
              </a:solidFill>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71170" y="908050"/>
            <a:ext cx="11297920" cy="5041265"/>
          </a:xfrm>
        </p:spPr>
        <p:txBody>
          <a:bodyPr/>
          <a:p>
            <a:r>
              <a:rPr lang="zh-CN" altLang="en-US" sz="4000"/>
              <a:t>（1）本文作者是__________，字________，号________。______（朝代）文学家</a:t>
            </a:r>
            <a:endParaRPr lang="zh-CN" altLang="en-US" sz="400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nvSpPr>
        <p:spPr>
          <a:xfrm>
            <a:off x="416560" y="1062355"/>
            <a:ext cx="11358880" cy="5262245"/>
          </a:xfrm>
          <a:prstGeom prst="rect">
            <a:avLst/>
          </a:prstGeom>
          <a:noFill/>
        </p:spPr>
        <p:txBody>
          <a:bodyPr wrap="square" rtlCol="0" anchor="t">
            <a:spAutoFit/>
            <a:scene3d>
              <a:camera prst="orthographicFront"/>
              <a:lightRig rig="threePt" dir="t"/>
            </a:scene3d>
          </a:bodyPr>
          <a:p>
            <a:pPr>
              <a:lnSpc>
                <a:spcPct val="140000"/>
              </a:lnSpc>
            </a:pPr>
            <a:r>
              <a:rPr lang="en-US" altLang="zh-CN"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      </a:t>
            </a:r>
            <a:r>
              <a:rPr lang="zh-CN" altLang="en-US"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元丰六年</a:t>
            </a:r>
            <a:r>
              <a:rPr lang="en-US" altLang="zh-CN" sz="40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十月十二日</a:t>
            </a:r>
            <a:r>
              <a:rPr lang="en-US" altLang="zh-CN" sz="40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夜，解衣欲睡，月色入户，</a:t>
            </a:r>
            <a:r>
              <a:rPr lang="zh-CN" altLang="en-US" sz="40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欣然</a:t>
            </a:r>
            <a:r>
              <a:rPr lang="zh-CN" altLang="en-US"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起行。</a:t>
            </a:r>
            <a:r>
              <a:rPr lang="zh-CN" altLang="en-US" sz="40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念</a:t>
            </a:r>
            <a:r>
              <a:rPr lang="en-US" altLang="zh-CN" sz="40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无与为乐者，</a:t>
            </a:r>
            <a:r>
              <a:rPr lang="zh-CN" altLang="en-US" sz="40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遂/</a:t>
            </a:r>
            <a:r>
              <a:rPr lang="zh-CN" altLang="en-US"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至承天寺</a:t>
            </a:r>
            <a:r>
              <a:rPr lang="en-US" altLang="zh-CN" sz="40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寻张怀民。怀民</a:t>
            </a:r>
            <a:r>
              <a:rPr lang="en-US" altLang="zh-CN" sz="40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亦未寝，</a:t>
            </a:r>
            <a:r>
              <a:rPr lang="zh-CN" altLang="en-US" sz="40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相与</a:t>
            </a:r>
            <a:r>
              <a:rPr lang="en-US" altLang="zh-CN" sz="40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步于中庭。</a:t>
            </a:r>
            <a:r>
              <a:rPr lang="zh-CN" altLang="en-US" sz="4000"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庭下</a:t>
            </a:r>
            <a:r>
              <a:rPr lang="en-US" altLang="zh-CN" sz="4000" b="1"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如积水空明，水中</a:t>
            </a:r>
            <a:r>
              <a:rPr lang="en-US" altLang="zh-CN" sz="4000" b="1"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藻荇交横，</a:t>
            </a:r>
            <a:r>
              <a:rPr lang="zh-CN" altLang="en-US" sz="40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盖</a:t>
            </a:r>
            <a:r>
              <a:rPr lang="en-US" altLang="zh-CN" sz="4000" b="1"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竹柏影也。</a:t>
            </a:r>
            <a:r>
              <a:rPr lang="zh-CN" altLang="en-US"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何夜</a:t>
            </a:r>
            <a:r>
              <a:rPr lang="en-US" altLang="zh-CN" sz="40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无月？何处</a:t>
            </a:r>
            <a:r>
              <a:rPr lang="en-US" altLang="zh-CN" sz="4000" b="1">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无竹柏？</a:t>
            </a:r>
            <a:r>
              <a:rPr lang="zh-CN" altLang="en-US" sz="40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但</a:t>
            </a:r>
            <a:r>
              <a:rPr lang="en-US" altLang="zh-CN" sz="4000" b="1"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少</a:t>
            </a:r>
            <a:r>
              <a:rPr lang="zh-CN" altLang="en-US" sz="40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闲人</a:t>
            </a:r>
            <a:r>
              <a:rPr lang="en-US" altLang="zh-CN" sz="4000" b="1"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r>
              <a:rPr lang="zh-CN" altLang="en-US" sz="4000"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如吾两人者</a:t>
            </a:r>
            <a:r>
              <a:rPr lang="zh-CN" altLang="en-US" sz="4000" b="1">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耳</a:t>
            </a:r>
            <a:r>
              <a:rPr lang="zh-CN" altLang="en-US" sz="4000"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rPr>
              <a:t>。</a:t>
            </a:r>
            <a:endParaRPr lang="zh-CN" altLang="en-US" sz="4000" u="sng">
              <a:solidFill>
                <a:schemeClr val="tx1"/>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723265" y="1407795"/>
            <a:ext cx="10475595" cy="645160"/>
          </a:xfrm>
          <a:prstGeom prst="rect">
            <a:avLst/>
          </a:prstGeom>
          <a:noFill/>
        </p:spPr>
        <p:txBody>
          <a:bodyPr wrap="none" rtlCol="0" anchor="t">
            <a:spAutoFit/>
          </a:bodyPr>
          <a:p>
            <a:r>
              <a:rPr lang="zh-CN" altLang="en-US" sz="3600"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庭下</a:t>
            </a:r>
            <a:r>
              <a:rPr lang="en-US" altLang="zh-CN" sz="3600" b="1"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a:t>
            </a:r>
            <a:r>
              <a:rPr lang="zh-CN" altLang="en-US" sz="3600"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如积水空明，水中</a:t>
            </a:r>
            <a:r>
              <a:rPr lang="en-US" altLang="zh-CN" sz="3600" b="1"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a:t>
            </a:r>
            <a:r>
              <a:rPr lang="zh-CN" altLang="en-US" sz="3600"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藻荇交横，盖</a:t>
            </a:r>
            <a:r>
              <a:rPr lang="en-US" altLang="zh-CN" sz="3600" b="1"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a:t>
            </a:r>
            <a:r>
              <a:rPr lang="zh-CN" altLang="en-US" sz="3600"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rPr>
              <a:t>竹柏影也。</a:t>
            </a:r>
            <a:endParaRPr lang="zh-CN" altLang="en-US" sz="3600" u="sng">
              <a:solidFill>
                <a:srgbClr val="FF0000"/>
              </a:solidFill>
              <a:effectLst>
                <a:outerShdw blurRad="38100" dist="19050" dir="2700000" algn="tl" rotWithShape="0">
                  <a:schemeClr val="dk1">
                    <a:alpha val="40000"/>
                  </a:schemeClr>
                </a:outerShdw>
              </a:effectLst>
              <a:latin typeface="黑体" panose="02010609060101010101" charset="-122"/>
              <a:ea typeface="黑体" panose="02010609060101010101" charset="-122"/>
              <a:cs typeface="黑体" panose="02010609060101010101" charset="-122"/>
              <a:sym typeface="+mn-ea"/>
            </a:endParaRPr>
          </a:p>
        </p:txBody>
      </p:sp>
      <p:sp>
        <p:nvSpPr>
          <p:cNvPr id="100" name="文本框 99"/>
          <p:cNvSpPr txBox="1"/>
          <p:nvPr/>
        </p:nvSpPr>
        <p:spPr>
          <a:xfrm>
            <a:off x="1228090" y="2762885"/>
            <a:ext cx="9465945" cy="2934335"/>
          </a:xfrm>
          <a:prstGeom prst="rect">
            <a:avLst/>
          </a:prstGeom>
          <a:noFill/>
          <a:ln w="9525">
            <a:noFill/>
          </a:ln>
        </p:spPr>
        <p:txBody>
          <a:bodyPr wrap="square">
            <a:spAutoFit/>
          </a:bodyPr>
          <a:p>
            <a:pPr indent="0">
              <a:lnSpc>
                <a:spcPct val="140000"/>
              </a:lnSpc>
            </a:pPr>
            <a:r>
              <a:rPr lang="zh-CN" sz="4400" b="1" u="sng">
                <a:ea typeface="宋体" panose="02010600030101010101" pitchFamily="2" charset="-122"/>
              </a:rPr>
              <a:t>月色洒满庭院，如同积水充满院落，清澈透明，水中水草交叉错杂，大概是竹子、柏树的影子。</a:t>
            </a:r>
            <a:endParaRPr lang="zh-CN" altLang="en-US" sz="4400" b="1" u="sng">
              <a:ea typeface="宋体" panose="02010600030101010101" pitchFamily="2"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fade">
                                      <p:cBhvr>
                                        <p:cTn id="7" dur="1000"/>
                                        <p:tgtEl>
                                          <p:spTgt spid="100"/>
                                        </p:tgtEl>
                                      </p:cBhvr>
                                    </p:animEffect>
                                    <p:anim calcmode="lin" valueType="num">
                                      <p:cBhvr>
                                        <p:cTn id="8" dur="1000" fill="hold"/>
                                        <p:tgtEl>
                                          <p:spTgt spid="100"/>
                                        </p:tgtEl>
                                        <p:attrNameLst>
                                          <p:attrName>ppt_x</p:attrName>
                                        </p:attrNameLst>
                                      </p:cBhvr>
                                      <p:tavLst>
                                        <p:tav tm="0">
                                          <p:val>
                                            <p:strVal val="#ppt_x"/>
                                          </p:val>
                                        </p:tav>
                                        <p:tav tm="100000">
                                          <p:val>
                                            <p:strVal val="#ppt_x"/>
                                          </p:val>
                                        </p:tav>
                                      </p:tavLst>
                                    </p:anim>
                                    <p:anim calcmode="lin" valueType="num">
                                      <p:cBhvr>
                                        <p:cTn id="9" dur="1000" fill="hold"/>
                                        <p:tgtEl>
                                          <p:spTgt spid="10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2、3、6、8、10、11、12、15"/>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63.xml><?xml version="1.0" encoding="utf-8"?>
<p:tagLst xmlns:p="http://schemas.openxmlformats.org/presentationml/2006/main">
  <p:tag name="KSO_WM_TEMPLATE_THUMBS_INDEX" val="1、2、3、6、8、10、11、12、15"/>
  <p:tag name="KSO_WM_SLIDE_ID" val="custom20187308_1"/>
  <p:tag name="KSO_WM_TEMPLATE_SUBCATEGORY" val="0"/>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64.xml><?xml version="1.0" encoding="utf-8"?>
<p:tagLst xmlns:p="http://schemas.openxmlformats.org/presentationml/2006/main">
  <p:tag name="KSO_WM_BEAUTIFY_FLAG" val="#wm#"/>
  <p:tag name="KSO_WM_TEMPLATE_CATEGORY" val="custom"/>
  <p:tag name="KSO_WM_TEMPLATE_INDEX" val="20187308"/>
</p:tagLst>
</file>

<file path=ppt/tags/tag65.xml><?xml version="1.0" encoding="utf-8"?>
<p:tagLst xmlns:p="http://schemas.openxmlformats.org/presentationml/2006/main">
  <p:tag name="KSO_WM_BEAUTIFY_FLAG" val="#wm#"/>
  <p:tag name="KSO_WM_TEMPLATE_CATEGORY" val="custom"/>
  <p:tag name="KSO_WM_TEMPLATE_INDEX" val="20187308"/>
</p:tagLst>
</file>

<file path=ppt/tags/tag66.xml><?xml version="1.0" encoding="utf-8"?>
<p:tagLst xmlns:p="http://schemas.openxmlformats.org/presentationml/2006/main">
  <p:tag name="KSO_WM_BEAUTIFY_FLAG" val="#wm#"/>
  <p:tag name="KSO_WM_TEMPLATE_CATEGORY" val="custom"/>
  <p:tag name="KSO_WM_TEMPLATE_INDEX" val="20187308"/>
</p:tagLst>
</file>

<file path=ppt/tags/tag67.xml><?xml version="1.0" encoding="utf-8"?>
<p:tagLst xmlns:p="http://schemas.openxmlformats.org/presentationml/2006/main">
  <p:tag name="KSO_WM_BEAUTIFY_FLAG" val="#wm#"/>
  <p:tag name="KSO_WM_TEMPLATE_CATEGORY" val="custom"/>
  <p:tag name="KSO_WM_TEMPLATE_INDEX" val="20187308"/>
</p:tagLst>
</file>

<file path=ppt/tags/tag68.xml><?xml version="1.0" encoding="utf-8"?>
<p:tagLst xmlns:p="http://schemas.openxmlformats.org/presentationml/2006/main">
  <p:tag name="KSO_WM_BEAUTIFY_FLAG" val="#wm#"/>
  <p:tag name="KSO_WM_TEMPLATE_CATEGORY" val="custom"/>
  <p:tag name="KSO_WM_TEMPLATE_INDEX" val="20187308"/>
</p:tagLst>
</file>

<file path=ppt/tags/tag69.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187308"/>
</p:tagLst>
</file>

<file path=ppt/tags/tag71.xml><?xml version="1.0" encoding="utf-8"?>
<p:tagLst xmlns:p="http://schemas.openxmlformats.org/presentationml/2006/main">
  <p:tag name="KSO_WM_BEAUTIFY_FLAG" val="#wm#"/>
  <p:tag name="KSO_WM_TEMPLATE_CATEGORY" val="custom"/>
  <p:tag name="KSO_WM_TEMPLATE_INDEX" val="20187308"/>
</p:tagLst>
</file>

<file path=ppt/tags/tag72.xml><?xml version="1.0" encoding="utf-8"?>
<p:tagLst xmlns:p="http://schemas.openxmlformats.org/presentationml/2006/main">
  <p:tag name="KSO_WM_BEAUTIFY_FLAG" val="#wm#"/>
  <p:tag name="KSO_WM_TEMPLATE_CATEGORY" val="custom"/>
  <p:tag name="KSO_WM_TEMPLATE_INDEX" val="20187308"/>
</p:tagLst>
</file>

<file path=ppt/tags/tag73.xml><?xml version="1.0" encoding="utf-8"?>
<p:tagLst xmlns:p="http://schemas.openxmlformats.org/presentationml/2006/main">
  <p:tag name="KSO_WM_BEAUTIFY_FLAG" val="#wm#"/>
  <p:tag name="KSO_WM_TEMPLATE_CATEGORY" val="custom"/>
  <p:tag name="KSO_WM_TEMPLATE_INDEX" val="20187308"/>
</p:tagLst>
</file>

<file path=ppt/tags/tag74.xml><?xml version="1.0" encoding="utf-8"?>
<p:tagLst xmlns:p="http://schemas.openxmlformats.org/presentationml/2006/main">
  <p:tag name="KSO_WM_BEAUTIFY_FLAG" val="#wm#"/>
  <p:tag name="KSO_WM_TEMPLATE_CATEGORY" val="custom"/>
  <p:tag name="KSO_WM_TEMPLATE_INDEX" val="20187308"/>
</p:tagLst>
</file>

<file path=ppt/tags/tag75.xml><?xml version="1.0" encoding="utf-8"?>
<p:tagLst xmlns:p="http://schemas.openxmlformats.org/presentationml/2006/main">
  <p:tag name="KSO_WM_BEAUTIFY_FLAG" val="#wm#"/>
  <p:tag name="KSO_WM_TEMPLATE_CATEGORY" val="custom"/>
  <p:tag name="KSO_WM_TEMPLATE_INDEX" val="20187308"/>
</p:tagLst>
</file>

<file path=ppt/tags/tag76.xml><?xml version="1.0" encoding="utf-8"?>
<p:tagLst xmlns:p="http://schemas.openxmlformats.org/presentationml/2006/main">
  <p:tag name="KSO_WM_BEAUTIFY_FLAG" val="#wm#"/>
  <p:tag name="KSO_WM_TEMPLATE_CATEGORY" val="custom"/>
  <p:tag name="KSO_WM_TEMPLATE_INDEX" val="20187308"/>
</p:tagLst>
</file>

<file path=ppt/tags/tag77.xml><?xml version="1.0" encoding="utf-8"?>
<p:tagLst xmlns:p="http://schemas.openxmlformats.org/presentationml/2006/main">
  <p:tag name="KSO_WM_BEAUTIFY_FLAG" val="#wm#"/>
  <p:tag name="KSO_WM_TEMPLATE_CATEGORY" val="custom"/>
  <p:tag name="KSO_WM_TEMPLATE_INDEX" val="20187308"/>
</p:tagLst>
</file>

<file path=ppt/tags/tag78.xml><?xml version="1.0" encoding="utf-8"?>
<p:tagLst xmlns:p="http://schemas.openxmlformats.org/presentationml/2006/main">
  <p:tag name="KSO_WM_BEAUTIFY_FLAG" val="#wm#"/>
  <p:tag name="KSO_WM_TEMPLATE_CATEGORY" val="custom"/>
  <p:tag name="KSO_WM_TEMPLATE_INDEX" val="20187308"/>
</p:tagLst>
</file>

<file path=ppt/tags/tag79.xml><?xml version="1.0" encoding="utf-8"?>
<p:tagLst xmlns:p="http://schemas.openxmlformats.org/presentationml/2006/main">
  <p:tag name="KSO_WM_BEAUTIFY_FLAG" val="#wm#"/>
  <p:tag name="KSO_WM_TEMPLATE_CATEGORY" val="custom"/>
  <p:tag name="KSO_WM_TEMPLATE_INDEX" val="201873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187308"/>
</p:tagLst>
</file>

<file path=ppt/tags/tag81.xml><?xml version="1.0" encoding="utf-8"?>
<p:tagLst xmlns:p="http://schemas.openxmlformats.org/presentationml/2006/main">
  <p:tag name="KSO_WM_BEAUTIFY_FLAG" val="#wm#"/>
  <p:tag name="KSO_WM_TEMPLATE_CATEGORY" val="custom"/>
  <p:tag name="KSO_WM_TEMPLATE_INDEX" val="20187308"/>
</p:tagLst>
</file>

<file path=ppt/tags/tag82.xml><?xml version="1.0" encoding="utf-8"?>
<p:tagLst xmlns:p="http://schemas.openxmlformats.org/presentationml/2006/main">
  <p:tag name="KSO_WM_BEAUTIFY_FLAG" val="#wm#"/>
  <p:tag name="KSO_WM_TEMPLATE_CATEGORY" val="custom"/>
  <p:tag name="KSO_WM_TEMPLATE_INDEX" val="20187308"/>
</p:tagLst>
</file>

<file path=ppt/tags/tag83.xml><?xml version="1.0" encoding="utf-8"?>
<p:tagLst xmlns:p="http://schemas.openxmlformats.org/presentationml/2006/main">
  <p:tag name="KSO_WM_BEAUTIFY_FLAG" val="#wm#"/>
  <p:tag name="KSO_WM_TEMPLATE_CATEGORY" val="custom"/>
  <p:tag name="KSO_WM_TEMPLATE_INDEX" val="20187308"/>
</p:tagLst>
</file>

<file path=ppt/tags/tag84.xml><?xml version="1.0" encoding="utf-8"?>
<p:tagLst xmlns:p="http://schemas.openxmlformats.org/presentationml/2006/main">
  <p:tag name="KSO_WM_BEAUTIFY_FLAG" val="#wm#"/>
  <p:tag name="KSO_WM_TEMPLATE_CATEGORY" val="custom"/>
  <p:tag name="KSO_WM_TEMPLATE_INDEX" val="20187308"/>
</p:tagLst>
</file>

<file path=ppt/tags/tag85.xml><?xml version="1.0" encoding="utf-8"?>
<p:tagLst xmlns:p="http://schemas.openxmlformats.org/presentationml/2006/main">
  <p:tag name="KSO_WM_BEAUTIFY_FLAG" val="#wm#"/>
  <p:tag name="KSO_WM_TEMPLATE_CATEGORY" val="custom"/>
  <p:tag name="KSO_WM_TEMPLATE_INDEX" val="20187308"/>
</p:tagLst>
</file>

<file path=ppt/tags/tag86.xml><?xml version="1.0" encoding="utf-8"?>
<p:tagLst xmlns:p="http://schemas.openxmlformats.org/presentationml/2006/main">
  <p:tag name="KSO_WM_BEAUTIFY_FLAG" val="#wm#"/>
  <p:tag name="KSO_WM_TEMPLATE_CATEGORY" val="custom"/>
  <p:tag name="KSO_WM_TEMPLATE_INDEX" val="20187308"/>
</p:tagLst>
</file>

<file path=ppt/tags/tag87.xml><?xml version="1.0" encoding="utf-8"?>
<p:tagLst xmlns:p="http://schemas.openxmlformats.org/presentationml/2006/main">
  <p:tag name="KSO_WM_BEAUTIFY_FLAG" val="#wm#"/>
  <p:tag name="KSO_WM_TEMPLATE_CATEGORY" val="custom"/>
  <p:tag name="KSO_WM_TEMPLATE_INDEX" val="20187308"/>
</p:tagLst>
</file>

<file path=ppt/tags/tag88.xml><?xml version="1.0" encoding="utf-8"?>
<p:tagLst xmlns:p="http://schemas.openxmlformats.org/presentationml/2006/main">
  <p:tag name="KSO_WM_BEAUTIFY_FLAG" val="#wm#"/>
  <p:tag name="KSO_WM_TEMPLATE_CATEGORY" val="custom"/>
  <p:tag name="KSO_WM_TEMPLATE_INDEX" val="20187308"/>
</p:tagLst>
</file>

<file path=ppt/tags/tag89.xml><?xml version="1.0" encoding="utf-8"?>
<p:tagLst xmlns:p="http://schemas.openxmlformats.org/presentationml/2006/main">
  <p:tag name="KSO_WM_BEAUTIFY_FLAG" val="#wm#"/>
  <p:tag name="KSO_WM_TEMPLATE_CATEGORY" val="custom"/>
  <p:tag name="KSO_WM_TEMPLATE_INDEX" val="20187308"/>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wm#"/>
  <p:tag name="KSO_WM_TEMPLATE_CATEGORY" val="custom"/>
  <p:tag name="KSO_WM_TEMPLATE_INDEX" val="20187308"/>
</p:tagLst>
</file>

<file path=ppt/tags/tag91.xml><?xml version="1.0" encoding="utf-8"?>
<p:tagLst xmlns:p="http://schemas.openxmlformats.org/presentationml/2006/main">
  <p:tag name="KSO_WM_BEAUTIFY_FLAG" val="#wm#"/>
  <p:tag name="KSO_WM_TEMPLATE_CATEGORY" val="custom"/>
  <p:tag name="KSO_WM_TEMPLATE_INDEX" val="20187308"/>
</p:tagLst>
</file>

<file path=ppt/tags/tag92.xml><?xml version="1.0" encoding="utf-8"?>
<p:tagLst xmlns:p="http://schemas.openxmlformats.org/presentationml/2006/main">
  <p:tag name="KSO_WM_BEAUTIFY_FLAG" val="#wm#"/>
  <p:tag name="KSO_WM_TEMPLATE_CATEGORY" val="custom"/>
  <p:tag name="KSO_WM_TEMPLATE_INDEX" val="20187308"/>
</p:tagLst>
</file>

<file path=ppt/tags/tag93.xml><?xml version="1.0" encoding="utf-8"?>
<p:tagLst xmlns:p="http://schemas.openxmlformats.org/presentationml/2006/main">
  <p:tag name="KSO_WM_BEAUTIFY_FLAG" val="#wm#"/>
  <p:tag name="KSO_WM_TEMPLATE_CATEGORY" val="custom"/>
  <p:tag name="KSO_WM_TEMPLATE_INDEX" val="20187308"/>
</p:tagLst>
</file>

<file path=ppt/tags/tag94.xml><?xml version="1.0" encoding="utf-8"?>
<p:tagLst xmlns:p="http://schemas.openxmlformats.org/presentationml/2006/main">
  <p:tag name="KSO_WM_BEAUTIFY_FLAG" val="#wm#"/>
  <p:tag name="KSO_WM_TEMPLATE_CATEGORY" val="custom"/>
  <p:tag name="KSO_WM_TEMPLATE_INDEX" val="20187308"/>
</p:tagLst>
</file>

<file path=ppt/tags/tag95.xml><?xml version="1.0" encoding="utf-8"?>
<p:tagLst xmlns:p="http://schemas.openxmlformats.org/presentationml/2006/main">
  <p:tag name="KSO_WM_BEAUTIFY_FLAG" val="#wm#"/>
  <p:tag name="KSO_WM_TEMPLATE_CATEGORY" val="custom"/>
  <p:tag name="KSO_WM_TEMPLATE_INDEX" val="20187308"/>
</p:tagLst>
</file>

<file path=ppt/tags/tag96.xml><?xml version="1.0" encoding="utf-8"?>
<p:tagLst xmlns:p="http://schemas.openxmlformats.org/presentationml/2006/main">
  <p:tag name="KSO_WM_BEAUTIFY_FLAG" val="#wm#"/>
  <p:tag name="KSO_WM_TEMPLATE_CATEGORY" val="custom"/>
  <p:tag name="KSO_WM_TEMPLATE_INDEX" val="20187308"/>
</p:tagLst>
</file>

<file path=ppt/tags/tag97.xml><?xml version="1.0" encoding="utf-8"?>
<p:tagLst xmlns:p="http://schemas.openxmlformats.org/presentationml/2006/main">
  <p:tag name="KSO_WM_BEAUTIFY_FLAG" val="#wm#"/>
  <p:tag name="KSO_WM_TEMPLATE_CATEGORY" val="custom"/>
  <p:tag name="KSO_WM_TEMPLATE_INDEX" val="20187308"/>
</p:tagLst>
</file>

<file path=ppt/tags/tag98.xml><?xml version="1.0" encoding="utf-8"?>
<p:tagLst xmlns:p="http://schemas.openxmlformats.org/presentationml/2006/main">
  <p:tag name="KSO_WM_BEAUTIFY_FLAG" val="#wm#"/>
  <p:tag name="KSO_WM_TEMPLATE_CATEGORY" val="custom"/>
  <p:tag name="KSO_WM_TEMPLATE_INDEX" val="20187308"/>
</p:tagLst>
</file>

<file path=ppt/tags/tag99.xml><?xml version="1.0" encoding="utf-8"?>
<p:tagLst xmlns:p="http://schemas.openxmlformats.org/presentationml/2006/main">
  <p:tag name="KSO_WM_BEAUTIFY_FLAG" val="#wm#"/>
  <p:tag name="KSO_WM_TEMPLATE_CATEGORY" val="custom"/>
  <p:tag name="KSO_WM_TEMPLATE_INDEX" val="2018730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4742</Words>
  <Application>WPS 演示</Application>
  <PresentationFormat>宽屏</PresentationFormat>
  <Paragraphs>179</Paragraphs>
  <Slides>37</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37</vt:i4>
      </vt:variant>
    </vt:vector>
  </HeadingPairs>
  <TitlesOfParts>
    <vt:vector size="50" baseType="lpstr">
      <vt:lpstr>Arial</vt:lpstr>
      <vt:lpstr>宋体</vt:lpstr>
      <vt:lpstr>Wingdings</vt:lpstr>
      <vt:lpstr>微软雅黑</vt:lpstr>
      <vt:lpstr>楷体_GB2312</vt:lpstr>
      <vt:lpstr>新宋体</vt:lpstr>
      <vt:lpstr>黑体</vt:lpstr>
      <vt:lpstr>Times New Roman</vt:lpstr>
      <vt:lpstr>幼圆</vt:lpstr>
      <vt:lpstr>Calibri</vt:lpstr>
      <vt:lpstr>Arial Unicode MS</vt:lpstr>
      <vt:lpstr>楷体</vt:lpstr>
      <vt:lpstr>Office 主题​​</vt:lpstr>
      <vt:lpstr>《三峡》基础知识复习</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勾画记忆重点句子翻译：</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天生无畏</cp:lastModifiedBy>
  <cp:revision>10</cp:revision>
  <dcterms:created xsi:type="dcterms:W3CDTF">2020-03-09T10:12:00Z</dcterms:created>
  <dcterms:modified xsi:type="dcterms:W3CDTF">2020-03-18T09:17:03Z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2052-11.3.0.9221</vt:lpwstr>
  </property>
</Properties>
</file>